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10"/>
  </p:notesMasterIdLst>
  <p:sldIdLst>
    <p:sldId id="1370" r:id="rId5"/>
    <p:sldId id="1001" r:id="rId6"/>
    <p:sldId id="873" r:id="rId7"/>
    <p:sldId id="1031" r:id="rId8"/>
    <p:sldId id="1032" r:id="rId9"/>
    <p:sldId id="898" r:id="rId10"/>
    <p:sldId id="862" r:id="rId11"/>
    <p:sldId id="899" r:id="rId12"/>
    <p:sldId id="902" r:id="rId13"/>
    <p:sldId id="1033" r:id="rId14"/>
    <p:sldId id="1005" r:id="rId15"/>
    <p:sldId id="1365" r:id="rId16"/>
    <p:sldId id="1019" r:id="rId17"/>
    <p:sldId id="920" r:id="rId18"/>
    <p:sldId id="1332" r:id="rId19"/>
    <p:sldId id="1333" r:id="rId20"/>
    <p:sldId id="1336" r:id="rId21"/>
    <p:sldId id="1334" r:id="rId22"/>
    <p:sldId id="1335" r:id="rId23"/>
    <p:sldId id="1337" r:id="rId24"/>
    <p:sldId id="1035" r:id="rId25"/>
    <p:sldId id="1339" r:id="rId26"/>
    <p:sldId id="865" r:id="rId27"/>
    <p:sldId id="866" r:id="rId28"/>
    <p:sldId id="867" r:id="rId29"/>
    <p:sldId id="965" r:id="rId30"/>
    <p:sldId id="688" r:id="rId31"/>
    <p:sldId id="706" r:id="rId32"/>
    <p:sldId id="908" r:id="rId33"/>
    <p:sldId id="707" r:id="rId34"/>
    <p:sldId id="875" r:id="rId35"/>
    <p:sldId id="876" r:id="rId36"/>
    <p:sldId id="877" r:id="rId37"/>
    <p:sldId id="878" r:id="rId38"/>
    <p:sldId id="879" r:id="rId39"/>
    <p:sldId id="880" r:id="rId40"/>
    <p:sldId id="881" r:id="rId41"/>
    <p:sldId id="882" r:id="rId42"/>
    <p:sldId id="883" r:id="rId43"/>
    <p:sldId id="884" r:id="rId44"/>
    <p:sldId id="885" r:id="rId45"/>
    <p:sldId id="886" r:id="rId46"/>
    <p:sldId id="887" r:id="rId47"/>
    <p:sldId id="1371" r:id="rId48"/>
    <p:sldId id="585" r:id="rId49"/>
    <p:sldId id="1318" r:id="rId50"/>
    <p:sldId id="587" r:id="rId51"/>
    <p:sldId id="1357" r:id="rId52"/>
    <p:sldId id="588" r:id="rId53"/>
    <p:sldId id="590" r:id="rId54"/>
    <p:sldId id="1319" r:id="rId55"/>
    <p:sldId id="1358" r:id="rId56"/>
    <p:sldId id="586" r:id="rId57"/>
    <p:sldId id="1320" r:id="rId58"/>
    <p:sldId id="591" r:id="rId59"/>
    <p:sldId id="592" r:id="rId60"/>
    <p:sldId id="593" r:id="rId61"/>
    <p:sldId id="594" r:id="rId62"/>
    <p:sldId id="1321" r:id="rId63"/>
    <p:sldId id="597" r:id="rId64"/>
    <p:sldId id="1322" r:id="rId65"/>
    <p:sldId id="598" r:id="rId66"/>
    <p:sldId id="599" r:id="rId67"/>
    <p:sldId id="1323" r:id="rId68"/>
    <p:sldId id="601" r:id="rId69"/>
    <p:sldId id="602" r:id="rId70"/>
    <p:sldId id="689" r:id="rId71"/>
    <p:sldId id="603" r:id="rId72"/>
    <p:sldId id="604" r:id="rId73"/>
    <p:sldId id="605" r:id="rId74"/>
    <p:sldId id="606" r:id="rId75"/>
    <p:sldId id="1324" r:id="rId76"/>
    <p:sldId id="608" r:id="rId77"/>
    <p:sldId id="1375" r:id="rId78"/>
    <p:sldId id="609" r:id="rId79"/>
    <p:sldId id="610" r:id="rId80"/>
    <p:sldId id="1325" r:id="rId81"/>
    <p:sldId id="1382" r:id="rId82"/>
    <p:sldId id="1326" r:id="rId83"/>
    <p:sldId id="1340" r:id="rId84"/>
    <p:sldId id="1341" r:id="rId85"/>
    <p:sldId id="985" r:id="rId86"/>
    <p:sldId id="1002" r:id="rId87"/>
    <p:sldId id="986" r:id="rId88"/>
    <p:sldId id="1006" r:id="rId89"/>
    <p:sldId id="845" r:id="rId90"/>
    <p:sldId id="1014" r:id="rId91"/>
    <p:sldId id="944" r:id="rId92"/>
    <p:sldId id="945" r:id="rId93"/>
    <p:sldId id="1011" r:id="rId94"/>
    <p:sldId id="1012" r:id="rId95"/>
    <p:sldId id="1376" r:id="rId96"/>
    <p:sldId id="1021" r:id="rId97"/>
    <p:sldId id="890" r:id="rId98"/>
    <p:sldId id="849" r:id="rId99"/>
    <p:sldId id="850" r:id="rId100"/>
    <p:sldId id="852" r:id="rId101"/>
    <p:sldId id="1022" r:id="rId102"/>
    <p:sldId id="1023" r:id="rId103"/>
    <p:sldId id="1026" r:id="rId104"/>
    <p:sldId id="1373" r:id="rId105"/>
    <p:sldId id="1027" r:id="rId106"/>
    <p:sldId id="1374" r:id="rId107"/>
    <p:sldId id="1377" r:id="rId108"/>
    <p:sldId id="1378" r:id="rId109"/>
  </p:sldIdLst>
  <p:sldSz cx="12192000" cy="6858000"/>
  <p:notesSz cx="7004050" cy="9290050"/>
  <p:embeddedFontLst>
    <p:embeddedFont>
      <p:font typeface="Brush Script MT" panose="03060802040406070304" pitchFamily="66" charset="0"/>
      <p:italic r:id="rId111"/>
    </p:embeddedFont>
    <p:embeddedFont>
      <p:font typeface="Lucida Handwriting" panose="03010101010101010101" pitchFamily="66" charset="0"/>
      <p:regular r:id="rId112"/>
    </p:embeddedFont>
    <p:embeddedFont>
      <p:font typeface="Mistral" panose="03090702030407020403" pitchFamily="66" charset="0"/>
      <p:regular r:id="rId113"/>
    </p:embeddedFont>
    <p:embeddedFont>
      <p:font typeface="Montserrat ExtraBold" panose="00000900000000000000" pitchFamily="2" charset="0"/>
      <p:bold r:id="rId114"/>
      <p:boldItalic r:id="rId1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FFFF"/>
    <a:srgbClr val="FFFF00"/>
    <a:srgbClr val="0000FF"/>
    <a:srgbClr val="43FC24"/>
    <a:srgbClr val="009900"/>
    <a:srgbClr val="006600"/>
    <a:srgbClr val="FF3300"/>
    <a:srgbClr val="CC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5E54B-1EE3-42D9-A064-FFCB39E20F74}" v="1" dt="2024-02-15T23:40:54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76370" autoAdjust="0"/>
  </p:normalViewPr>
  <p:slideViewPr>
    <p:cSldViewPr snapToGrid="0">
      <p:cViewPr varScale="1">
        <p:scale>
          <a:sx n="82" d="100"/>
          <a:sy n="82" d="100"/>
        </p:scale>
        <p:origin x="279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6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2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3.fntdata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4.fntdata"/><Relationship Id="rId119" Type="http://schemas.openxmlformats.org/officeDocument/2006/relationships/tableStyles" Target="tableStyle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115" Type="http://schemas.openxmlformats.org/officeDocument/2006/relationships/font" Target="fonts/font5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5/10/relationships/revisionInfo" Target="revisionInfo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Rebelo" userId="ae4137220d5c73a6" providerId="LiveId" clId="{E425E54B-1EE3-42D9-A064-FFCB39E20F74}"/>
    <pc:docChg chg="undo custSel modSld">
      <pc:chgData name="Carlos Rebelo" userId="ae4137220d5c73a6" providerId="LiveId" clId="{E425E54B-1EE3-42D9-A064-FFCB39E20F74}" dt="2024-02-15T23:48:25.029" v="21" actId="1076"/>
      <pc:docMkLst>
        <pc:docMk/>
      </pc:docMkLst>
      <pc:sldChg chg="delSp modSp mod modAnim">
        <pc:chgData name="Carlos Rebelo" userId="ae4137220d5c73a6" providerId="LiveId" clId="{E425E54B-1EE3-42D9-A064-FFCB39E20F74}" dt="2024-02-15T23:48:25.029" v="21" actId="1076"/>
        <pc:sldMkLst>
          <pc:docMk/>
          <pc:sldMk cId="4129382496" sldId="1019"/>
        </pc:sldMkLst>
        <pc:spChg chg="mod">
          <ac:chgData name="Carlos Rebelo" userId="ae4137220d5c73a6" providerId="LiveId" clId="{E425E54B-1EE3-42D9-A064-FFCB39E20F74}" dt="2024-02-15T23:48:18.435" v="19" actId="1076"/>
          <ac:spMkLst>
            <pc:docMk/>
            <pc:sldMk cId="4129382496" sldId="1019"/>
            <ac:spMk id="2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7:31.909" v="1" actId="1076"/>
          <ac:spMkLst>
            <pc:docMk/>
            <pc:sldMk cId="4129382496" sldId="1019"/>
            <ac:spMk id="8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7:43.083" v="5" actId="1076"/>
          <ac:spMkLst>
            <pc:docMk/>
            <pc:sldMk cId="4129382496" sldId="1019"/>
            <ac:spMk id="19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7:34.907" v="2" actId="1076"/>
          <ac:spMkLst>
            <pc:docMk/>
            <pc:sldMk cId="4129382496" sldId="1019"/>
            <ac:spMk id="20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7:53.122" v="8" actId="1076"/>
          <ac:spMkLst>
            <pc:docMk/>
            <pc:sldMk cId="4129382496" sldId="1019"/>
            <ac:spMk id="23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8:15.260" v="18" actId="1076"/>
          <ac:spMkLst>
            <pc:docMk/>
            <pc:sldMk cId="4129382496" sldId="1019"/>
            <ac:spMk id="24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7:45.405" v="6" actId="1076"/>
          <ac:spMkLst>
            <pc:docMk/>
            <pc:sldMk cId="4129382496" sldId="1019"/>
            <ac:spMk id="26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7:55.435" v="9" actId="1076"/>
          <ac:spMkLst>
            <pc:docMk/>
            <pc:sldMk cId="4129382496" sldId="1019"/>
            <ac:spMk id="27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7:57.048" v="10" actId="1076"/>
          <ac:spMkLst>
            <pc:docMk/>
            <pc:sldMk cId="4129382496" sldId="1019"/>
            <ac:spMk id="29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8:10.042" v="17" actId="1076"/>
          <ac:spMkLst>
            <pc:docMk/>
            <pc:sldMk cId="4129382496" sldId="1019"/>
            <ac:spMk id="30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7:58.785" v="11" actId="1076"/>
          <ac:spMkLst>
            <pc:docMk/>
            <pc:sldMk cId="4129382496" sldId="1019"/>
            <ac:spMk id="31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8:00.308" v="12" actId="1076"/>
          <ac:spMkLst>
            <pc:docMk/>
            <pc:sldMk cId="4129382496" sldId="1019"/>
            <ac:spMk id="32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8:01.816" v="13" actId="1076"/>
          <ac:spMkLst>
            <pc:docMk/>
            <pc:sldMk cId="4129382496" sldId="1019"/>
            <ac:spMk id="36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8:21.259" v="20" actId="1076"/>
          <ac:spMkLst>
            <pc:docMk/>
            <pc:sldMk cId="4129382496" sldId="1019"/>
            <ac:spMk id="37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8:25.029" v="21" actId="1076"/>
          <ac:spMkLst>
            <pc:docMk/>
            <pc:sldMk cId="4129382496" sldId="1019"/>
            <ac:spMk id="38" creationId="{00000000-0000-0000-0000-000000000000}"/>
          </ac:spMkLst>
        </pc:spChg>
        <pc:spChg chg="mod">
          <ac:chgData name="Carlos Rebelo" userId="ae4137220d5c73a6" providerId="LiveId" clId="{E425E54B-1EE3-42D9-A064-FFCB39E20F74}" dt="2024-02-15T23:47:39.190" v="4" actId="1076"/>
          <ac:spMkLst>
            <pc:docMk/>
            <pc:sldMk cId="4129382496" sldId="1019"/>
            <ac:spMk id="39" creationId="{00000000-0000-0000-0000-000000000000}"/>
          </ac:spMkLst>
        </pc:spChg>
        <pc:picChg chg="mod">
          <ac:chgData name="Carlos Rebelo" userId="ae4137220d5c73a6" providerId="LiveId" clId="{E425E54B-1EE3-42D9-A064-FFCB39E20F74}" dt="2024-02-15T23:47:48.231" v="7" actId="1076"/>
          <ac:picMkLst>
            <pc:docMk/>
            <pc:sldMk cId="4129382496" sldId="1019"/>
            <ac:picMk id="4" creationId="{00000000-0000-0000-0000-000000000000}"/>
          </ac:picMkLst>
        </pc:picChg>
        <pc:picChg chg="del">
          <ac:chgData name="Carlos Rebelo" userId="ae4137220d5c73a6" providerId="LiveId" clId="{E425E54B-1EE3-42D9-A064-FFCB39E20F74}" dt="2024-02-15T23:40:54.337" v="0" actId="21"/>
          <ac:picMkLst>
            <pc:docMk/>
            <pc:sldMk cId="4129382496" sldId="1019"/>
            <ac:picMk id="10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341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r">
              <a:defRPr sz="1200"/>
            </a:lvl1pPr>
          </a:lstStyle>
          <a:p>
            <a:fld id="{2743B0FD-7635-4AE5-BFCB-774B883984D7}" type="datetimeFigureOut">
              <a:rPr lang="en-CA" smtClean="0"/>
              <a:t>2024-02-14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1160463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4" tIns="46552" rIns="93104" bIns="4655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470837"/>
            <a:ext cx="5603240" cy="3657957"/>
          </a:xfrm>
          <a:prstGeom prst="rect">
            <a:avLst/>
          </a:prstGeom>
        </p:spPr>
        <p:txBody>
          <a:bodyPr vert="horz" lIns="93104" tIns="46552" rIns="93104" bIns="4655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341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r">
              <a:defRPr sz="1200"/>
            </a:lvl1pPr>
          </a:lstStyle>
          <a:p>
            <a:fld id="{2577E379-9FC5-492D-9172-0A9EE55B0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807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989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2749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89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89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587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574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089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2873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Code Projects (Weeks) in this course have had the settings.json file in the .</a:t>
            </a:r>
            <a:r>
              <a:rPr lang="en-US" dirty="0" err="1"/>
              <a:t>vscode</a:t>
            </a:r>
            <a:r>
              <a:rPr lang="en-US" dirty="0"/>
              <a:t> folder changed to only step through our own code.</a:t>
            </a:r>
          </a:p>
          <a:p>
            <a:endParaRPr lang="en-US" dirty="0"/>
          </a:p>
          <a:p>
            <a:r>
              <a:rPr lang="en-US" dirty="0"/>
              <a:t>However, any new Java Projects that you may create (assignments for instance) will not have this setting set and will step through all of the Java API code as well.</a:t>
            </a:r>
          </a:p>
          <a:p>
            <a:endParaRPr lang="en-US" dirty="0"/>
          </a:p>
          <a:p>
            <a:r>
              <a:rPr lang="en-US" dirty="0"/>
              <a:t>If you follow the next slides, you can make a global setting for all Projects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362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4969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7E379-9FC5-492D-9172-0A9EE55B05A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272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826B0-C107-44AF-BD63-95CBFECE6FA6}" type="slidenum">
              <a:rPr lang="en-CA" smtClean="0"/>
              <a:pPr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541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826B0-C107-44AF-BD63-95CBFECE6FA6}" type="slidenum">
              <a:rPr lang="en-CA" smtClean="0"/>
              <a:pPr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086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05572-4E65-4283-95F3-E0F8B13F3161}"/>
              </a:ext>
            </a:extLst>
          </p:cNvPr>
          <p:cNvSpPr/>
          <p:nvPr userDrawn="1"/>
        </p:nvSpPr>
        <p:spPr>
          <a:xfrm>
            <a:off x="46130" y="30634"/>
            <a:ext cx="12099741" cy="67967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363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2024-02-14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068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2024-02-14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708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0766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2024-02-14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774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65172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836712"/>
            <a:ext cx="2113557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834320"/>
            <a:ext cx="7055168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829356"/>
            <a:ext cx="2918440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337799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800523" y="548680"/>
            <a:ext cx="1345472" cy="6224901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423925" y="548680"/>
            <a:ext cx="5376597" cy="622250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505485" y="548680"/>
            <a:ext cx="2918440" cy="622250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190523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09078" y="829355"/>
            <a:ext cx="2113557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241763" y="829354"/>
            <a:ext cx="2767315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829356"/>
            <a:ext cx="3195634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603006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white balls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8F8F3480-5BB1-6267-11DF-241586749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r="56173"/>
          <a:stretch/>
        </p:blipFill>
        <p:spPr>
          <a:xfrm>
            <a:off x="15478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335EB9-2C40-1E31-3F1A-7BDF22545FFB}"/>
              </a:ext>
            </a:extLst>
          </p:cNvPr>
          <p:cNvSpPr/>
          <p:nvPr userDrawn="1"/>
        </p:nvSpPr>
        <p:spPr>
          <a:xfrm>
            <a:off x="279978" y="630404"/>
            <a:ext cx="121589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Learning the gentle art and wisdom of writing clean, efficient code…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4C330-AADD-FA74-A45F-CC437257D0F1}"/>
              </a:ext>
            </a:extLst>
          </p:cNvPr>
          <p:cNvSpPr txBox="1"/>
          <p:nvPr userDrawn="1"/>
        </p:nvSpPr>
        <p:spPr>
          <a:xfrm>
            <a:off x="573520" y="-69518"/>
            <a:ext cx="11266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0" kern="1200" cap="small" baseline="0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rPr>
              <a:t>Object-Oriented Programming in Java</a:t>
            </a:r>
            <a:endParaRPr lang="en-CA" sz="4400" b="1" i="0" kern="1200" cap="small" baseline="0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0000900000000000000" pitchFamily="2" charset="0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4B2CD5-5105-803A-298E-A9AF5961153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86252" y="1968694"/>
            <a:ext cx="8640762" cy="2569122"/>
          </a:xfrm>
          <a:solidFill>
            <a:srgbClr val="006600">
              <a:alpha val="61000"/>
            </a:srgbClr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defRPr lang="en-US" sz="5333" i="1" dirty="0" smtClean="0">
                <a:solidFill>
                  <a:srgbClr val="FFFF00"/>
                </a:solidFill>
                <a:latin typeface="+mn-lt"/>
                <a:cs typeface="+mn-cs"/>
              </a:defRPr>
            </a:lvl1pPr>
            <a:lvl2pPr>
              <a:defRPr lang="en-US" sz="3200" dirty="0" smtClean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lvl="0" indent="0" algn="ctr" defTabSz="914400">
              <a:buNone/>
            </a:pPr>
            <a:r>
              <a:rPr lang="en-US" dirty="0"/>
              <a:t>Title</a:t>
            </a:r>
          </a:p>
          <a:p>
            <a:pPr marL="457200" lvl="1" indent="-457200" defTabSz="914400">
              <a:buChar char="•"/>
            </a:pPr>
            <a:r>
              <a:rPr lang="en-US" dirty="0"/>
              <a:t>Subtitles</a:t>
            </a:r>
          </a:p>
        </p:txBody>
      </p:sp>
    </p:spTree>
    <p:extLst>
      <p:ext uri="{BB962C8B-B14F-4D97-AF65-F5344CB8AC3E}">
        <p14:creationId xmlns:p14="http://schemas.microsoft.com/office/powerpoint/2010/main" val="4172214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hdwallsource.com/img/2014/7/cool-computer-backgrounds-27940-28662-hd-wallpapers.jpg">
            <a:extLst>
              <a:ext uri="{FF2B5EF4-FFF2-40B4-BE49-F238E27FC236}">
                <a16:creationId xmlns:a16="http://schemas.microsoft.com/office/drawing/2014/main" id="{BBD2BBF7-9E82-D807-DA2C-AFE5AC0509B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6025"/>
          <a:stretch/>
        </p:blipFill>
        <p:spPr bwMode="auto">
          <a:xfrm>
            <a:off x="0" y="43706"/>
            <a:ext cx="12246512" cy="681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CDD70-555E-CF2E-7ED6-B21513911482}"/>
              </a:ext>
            </a:extLst>
          </p:cNvPr>
          <p:cNvSpPr txBox="1"/>
          <p:nvPr userDrawn="1"/>
        </p:nvSpPr>
        <p:spPr>
          <a:xfrm>
            <a:off x="3684780" y="0"/>
            <a:ext cx="4477508" cy="156966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FF"/>
                  </a:glow>
                </a:effectLst>
                <a:latin typeface="Mistral" panose="03090702030407020403" pitchFamily="66" charset="0"/>
              </a:rPr>
              <a:t>Your Turn!</a:t>
            </a:r>
            <a:endParaRPr lang="en-CA" sz="9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FF"/>
                </a:glow>
              </a:effectLst>
              <a:latin typeface="Mistral" panose="03090702030407020403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FCBDC-5263-389A-55E0-DA9595EC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34" y="2071544"/>
            <a:ext cx="10972800" cy="5715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386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1208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hdwallsource.com/img/2014/7/cool-computer-backgrounds-27940-28662-hd-wallpapers.jpg">
            <a:extLst>
              <a:ext uri="{FF2B5EF4-FFF2-40B4-BE49-F238E27FC236}">
                <a16:creationId xmlns:a16="http://schemas.microsoft.com/office/drawing/2014/main" id="{BBD2BBF7-9E82-D807-DA2C-AFE5AC0509B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6025"/>
          <a:stretch/>
        </p:blipFill>
        <p:spPr bwMode="auto">
          <a:xfrm>
            <a:off x="0" y="43706"/>
            <a:ext cx="12246512" cy="681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54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b="1" i="1" cap="none" spc="0" baseline="0">
                <a:ln/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2024-02-14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9497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5" descr="A black and white photo of a city&#10;&#10;Description automatically generated with low confidence">
            <a:extLst>
              <a:ext uri="{FF2B5EF4-FFF2-40B4-BE49-F238E27FC236}">
                <a16:creationId xmlns:a16="http://schemas.microsoft.com/office/drawing/2014/main" id="{85C53D92-4572-35C9-FA99-40373D85532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507" r="-1" b="12372"/>
          <a:stretch/>
        </p:blipFill>
        <p:spPr>
          <a:xfrm>
            <a:off x="-794591" y="-146991"/>
            <a:ext cx="13361557" cy="715198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7F0369-6FFE-8753-86F9-9FCE501C8101}"/>
              </a:ext>
            </a:extLst>
          </p:cNvPr>
          <p:cNvSpPr txBox="1"/>
          <p:nvPr userDrawn="1"/>
        </p:nvSpPr>
        <p:spPr>
          <a:xfrm>
            <a:off x="3579368" y="1491915"/>
            <a:ext cx="5293437" cy="315471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99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FFFF"/>
                  </a:glow>
                </a:effectLst>
                <a:latin typeface="Mistral" panose="03090702030407020403" pitchFamily="66" charset="0"/>
              </a:rPr>
              <a:t>Demo!</a:t>
            </a:r>
            <a:endParaRPr lang="en-CA" sz="199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FFFF"/>
                </a:glow>
              </a:effectLst>
              <a:latin typeface="Mistral" panose="03090702030407020403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3A4F4-9650-69BB-A30E-E5491198F4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1785" y="5619152"/>
            <a:ext cx="3781210" cy="5715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rgbClr val="00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Module: demo : file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004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05572-4E65-4283-95F3-E0F8B13F3161}"/>
              </a:ext>
            </a:extLst>
          </p:cNvPr>
          <p:cNvSpPr/>
          <p:nvPr userDrawn="1"/>
        </p:nvSpPr>
        <p:spPr>
          <a:xfrm>
            <a:off x="46130" y="30634"/>
            <a:ext cx="12099741" cy="679673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08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05572-4E65-4283-95F3-E0F8B13F3161}"/>
              </a:ext>
            </a:extLst>
          </p:cNvPr>
          <p:cNvSpPr/>
          <p:nvPr userDrawn="1"/>
        </p:nvSpPr>
        <p:spPr>
          <a:xfrm>
            <a:off x="46130" y="30634"/>
            <a:ext cx="12099741" cy="679673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72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5" descr="A black and white photo of a city&#10;&#10;Description automatically generated with low confidence">
            <a:extLst>
              <a:ext uri="{FF2B5EF4-FFF2-40B4-BE49-F238E27FC236}">
                <a16:creationId xmlns:a16="http://schemas.microsoft.com/office/drawing/2014/main" id="{2C88072A-5BC1-A252-1C33-71ECDEFCE08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507" r="-1" b="12372"/>
          <a:stretch/>
        </p:blipFill>
        <p:spPr>
          <a:xfrm>
            <a:off x="-794591" y="-146991"/>
            <a:ext cx="13361557" cy="715198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3A4F4-9650-69BB-A30E-E5491198F4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6184" y="5547682"/>
            <a:ext cx="8099803" cy="5715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rgbClr val="00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Module: demo : file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D2558-4EF8-42F5-E0BB-943A82FE395E}"/>
              </a:ext>
            </a:extLst>
          </p:cNvPr>
          <p:cNvSpPr txBox="1"/>
          <p:nvPr userDrawn="1"/>
        </p:nvSpPr>
        <p:spPr>
          <a:xfrm>
            <a:off x="3579368" y="1491915"/>
            <a:ext cx="5293437" cy="315471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99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FFFF"/>
                  </a:glow>
                </a:effectLst>
                <a:latin typeface="Mistral" panose="03090702030407020403" pitchFamily="66" charset="0"/>
              </a:rPr>
              <a:t>Demo!</a:t>
            </a:r>
            <a:endParaRPr lang="en-CA" sz="199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FFFF"/>
                </a:glow>
              </a:effectLst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72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2024-02-14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476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23395"/>
            <a:ext cx="10972800" cy="1143000"/>
          </a:xfrm>
        </p:spPr>
        <p:txBody>
          <a:bodyPr>
            <a:noAutofit/>
          </a:bodyPr>
          <a:lstStyle>
            <a:lvl1pPr>
              <a:defRPr sz="3600" i="0" cap="small" baseline="0">
                <a:latin typeface="Montserrat ExtraBold" panose="000009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2024-02-14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20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0B555B-6FEE-3414-072A-A98278027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193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3" name="Picture 2" descr="Physics GIFs - Get the best GIF on GIPHY">
            <a:extLst>
              <a:ext uri="{FF2B5EF4-FFF2-40B4-BE49-F238E27FC236}">
                <a16:creationId xmlns:a16="http://schemas.microsoft.com/office/drawing/2014/main" id="{B89C6171-46B5-F199-85FC-FC2D79A7EA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918" y="4783537"/>
            <a:ext cx="3138082" cy="235356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D8E52E-D558-FDAC-5580-4B9AC566FE0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316765"/>
            <a:ext cx="10972800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3A4F4-9650-69BB-A30E-E5491198F4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81276" y="6286500"/>
            <a:ext cx="3781210" cy="5715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FFFF"/>
                </a:solidFill>
              </a:defRPr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Module: demo : file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86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5990" y="168603"/>
            <a:ext cx="10972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3444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085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8" r:id="rId2"/>
    <p:sldLayoutId id="2147483716" r:id="rId3"/>
    <p:sldLayoutId id="2147483717" r:id="rId4"/>
    <p:sldLayoutId id="2147483724" r:id="rId5"/>
    <p:sldLayoutId id="2147483661" r:id="rId6"/>
    <p:sldLayoutId id="2147483662" r:id="rId7"/>
    <p:sldLayoutId id="2147483663" r:id="rId8"/>
    <p:sldLayoutId id="2147483722" r:id="rId9"/>
    <p:sldLayoutId id="2147483664" r:id="rId10"/>
    <p:sldLayoutId id="2147483665" r:id="rId11"/>
    <p:sldLayoutId id="2147483666" r:id="rId12"/>
    <p:sldLayoutId id="2147483668" r:id="rId13"/>
    <p:sldLayoutId id="2147483670" r:id="rId14"/>
    <p:sldLayoutId id="2147483671" r:id="rId15"/>
    <p:sldLayoutId id="2147483672" r:id="rId16"/>
    <p:sldLayoutId id="2147483726" r:id="rId17"/>
    <p:sldLayoutId id="2147483719" r:id="rId18"/>
    <p:sldLayoutId id="2147483720" r:id="rId19"/>
    <p:sldLayoutId id="2147483721" r:id="rId20"/>
    <p:sldLayoutId id="2147483723" r:id="rId21"/>
    <p:sldLayoutId id="2147483725" r:id="rId22"/>
  </p:sldLayoutIdLst>
  <p:txStyles>
    <p:titleStyle>
      <a:lvl1pPr algn="ctr" defTabSz="1219170" rtl="0" eaLnBrk="1" latinLnBrk="0" hangingPunct="1">
        <a:spcBef>
          <a:spcPct val="0"/>
        </a:spcBef>
        <a:buNone/>
        <a:defRPr lang="en-CA" sz="3600" b="1" i="0" kern="1200" cap="small" baseline="0">
          <a:solidFill>
            <a:srgbClr val="FFFF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5B07F-A1C0-56B5-E975-527E0E12CD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D434B-87BF-676D-8C12-F20BC075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Recording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6025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5BA3-1C38-C20D-A46A-F18836C9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95D0-BC08-6641-F23F-EECAF42DF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1005"/>
            <a:ext cx="10972800" cy="5209163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FF00FF"/>
                </a:solidFill>
              </a:rPr>
              <a:t>How do we know that a variable is primitive?</a:t>
            </a:r>
          </a:p>
          <a:p>
            <a:pPr lvl="1"/>
            <a:r>
              <a:rPr lang="en-US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type starts with lower-case (int, double, </a:t>
            </a:r>
            <a:r>
              <a:rPr lang="en-US" dirty="0" err="1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r>
              <a:rPr lang="en-US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etc.)</a:t>
            </a:r>
          </a:p>
          <a:p>
            <a:r>
              <a:rPr lang="en-US" sz="4200" dirty="0">
                <a:solidFill>
                  <a:srgbClr val="FF00FF"/>
                </a:solidFill>
              </a:rPr>
              <a:t>What do we store in a primitive?</a:t>
            </a:r>
          </a:p>
          <a:p>
            <a:pPr lvl="1"/>
            <a:r>
              <a:rPr lang="en-US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Values (like 7, 8.2, true, </a:t>
            </a:r>
            <a:r>
              <a:rPr lang="en-US" dirty="0" err="1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</a:t>
            </a:r>
            <a:r>
              <a:rPr lang="en-US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dirty="0">
                <a:solidFill>
                  <a:srgbClr val="FF00FF"/>
                </a:solidFill>
              </a:rPr>
              <a:t>How do we know that a variable is local?  </a:t>
            </a:r>
          </a:p>
          <a:p>
            <a:pPr lvl="1"/>
            <a:r>
              <a:rPr lang="en-US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declared inside of a method</a:t>
            </a:r>
          </a:p>
          <a:p>
            <a:r>
              <a:rPr lang="en-CA" sz="4200" dirty="0">
                <a:solidFill>
                  <a:srgbClr val="FF00FF"/>
                </a:solidFill>
              </a:rPr>
              <a:t>Where is a local variable stored?</a:t>
            </a:r>
          </a:p>
          <a:p>
            <a:pPr lvl="1"/>
            <a:r>
              <a:rPr lang="en-CA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the current stack frame</a:t>
            </a:r>
          </a:p>
          <a:p>
            <a:r>
              <a:rPr lang="en-CA" sz="4100" dirty="0">
                <a:solidFill>
                  <a:srgbClr val="FF00FF"/>
                </a:solidFill>
              </a:rPr>
              <a:t>Is a String primitive?  Why?</a:t>
            </a:r>
          </a:p>
          <a:p>
            <a:pPr lvl="1"/>
            <a:r>
              <a:rPr lang="en-CA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NO! The String type starts with a Capital (However, the people that wrote java try to make String act like a primitive as much as possible)</a:t>
            </a:r>
          </a:p>
        </p:txBody>
      </p:sp>
    </p:spTree>
    <p:extLst>
      <p:ext uri="{BB962C8B-B14F-4D97-AF65-F5344CB8AC3E}">
        <p14:creationId xmlns:p14="http://schemas.microsoft.com/office/powerpoint/2010/main" val="2337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588D-0C9B-AB9F-6615-6ABCF4922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 Loops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60FBA-5561-3887-4991-54293E887C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9251" y="5619152"/>
            <a:ext cx="5069948" cy="571500"/>
          </a:xfrm>
        </p:spPr>
        <p:txBody>
          <a:bodyPr/>
          <a:lstStyle/>
          <a:p>
            <a:r>
              <a:rPr lang="en-US" dirty="0"/>
              <a:t>Week02.sentinel.Sentinel</a:t>
            </a:r>
          </a:p>
        </p:txBody>
      </p:sp>
    </p:spTree>
    <p:extLst>
      <p:ext uri="{BB962C8B-B14F-4D97-AF65-F5344CB8AC3E}">
        <p14:creationId xmlns:p14="http://schemas.microsoft.com/office/powerpoint/2010/main" val="28987804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44A61-9B2D-532D-2749-AA4BA3B9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Week02.yourturn4.Start</a:t>
            </a:r>
          </a:p>
        </p:txBody>
      </p:sp>
    </p:spTree>
    <p:extLst>
      <p:ext uri="{BB962C8B-B14F-4D97-AF65-F5344CB8AC3E}">
        <p14:creationId xmlns:p14="http://schemas.microsoft.com/office/powerpoint/2010/main" val="18487624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7D337-3A75-78ED-5BCD-6E99257E6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Break, and continue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542F04-0CA9-3A8C-DAEE-A71346A041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0120" y="5556806"/>
            <a:ext cx="5230816" cy="571500"/>
          </a:xfrm>
        </p:spPr>
        <p:txBody>
          <a:bodyPr/>
          <a:lstStyle/>
          <a:p>
            <a:r>
              <a:rPr lang="en-US" dirty="0"/>
              <a:t>Week02.breakcontinue.Start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01417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44A61-9B2D-532D-2749-AA4BA3B9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Week02.yourturn5.LogicPractice</a:t>
            </a:r>
          </a:p>
        </p:txBody>
      </p:sp>
    </p:spTree>
    <p:extLst>
      <p:ext uri="{BB962C8B-B14F-4D97-AF65-F5344CB8AC3E}">
        <p14:creationId xmlns:p14="http://schemas.microsoft.com/office/powerpoint/2010/main" val="1524773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44A61-9B2D-532D-2749-AA4BA3B9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Yourturnforsupersmartypants</a:t>
            </a:r>
            <a:r>
              <a:rPr lang="en-CA" dirty="0"/>
              <a:t> Parts a &amp; b</a:t>
            </a:r>
          </a:p>
        </p:txBody>
      </p:sp>
    </p:spTree>
    <p:extLst>
      <p:ext uri="{BB962C8B-B14F-4D97-AF65-F5344CB8AC3E}">
        <p14:creationId xmlns:p14="http://schemas.microsoft.com/office/powerpoint/2010/main" val="38152904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444A61-9B2D-532D-2749-AA4BA3B9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Yourturnforsupersmartypants</a:t>
            </a:r>
            <a:r>
              <a:rPr lang="en-CA" dirty="0"/>
              <a:t> Parts a &amp; b</a:t>
            </a:r>
          </a:p>
        </p:txBody>
      </p:sp>
    </p:spTree>
    <p:extLst>
      <p:ext uri="{BB962C8B-B14F-4D97-AF65-F5344CB8AC3E}">
        <p14:creationId xmlns:p14="http://schemas.microsoft.com/office/powerpoint/2010/main" val="389443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84780" y="0"/>
            <a:ext cx="4477508" cy="156966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FF"/>
                  </a:glow>
                </a:effectLst>
                <a:latin typeface="Mistral" panose="03090702030407020403" pitchFamily="66" charset="0"/>
              </a:rPr>
              <a:t>Your Turn!</a:t>
            </a:r>
            <a:endParaRPr lang="en-CA" sz="9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FF"/>
                </a:glow>
              </a:effectLst>
              <a:latin typeface="Mistral" panose="03090702030407020403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1C95D-0679-4B1D-CE01-14488565BBE8}"/>
              </a:ext>
            </a:extLst>
          </p:cNvPr>
          <p:cNvSpPr txBox="1"/>
          <p:nvPr/>
        </p:nvSpPr>
        <p:spPr>
          <a:xfrm>
            <a:off x="414406" y="2760681"/>
            <a:ext cx="4957009" cy="1815882"/>
          </a:xfrm>
          <a:prstGeom prst="rect">
            <a:avLst/>
          </a:prstGeom>
          <a:solidFill>
            <a:srgbClr val="FF00FF">
              <a:alpha val="69020"/>
            </a:srgbClr>
          </a:solidFill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  <a:outerShdw blurRad="50800" dist="50800" dir="2700000" algn="ctr" rotWithShape="0">
                    <a:schemeClr val="tx1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Write down what happens in the JVM from the moment you click run to the moment that this program ends.</a:t>
            </a:r>
            <a:endParaRPr lang="en-CA" sz="28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  <a:outerShdw blurRad="50800" dist="50800" dir="2700000" algn="ctr" rotWithShape="0">
                  <a:schemeClr val="tx1"/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625EC-EF66-EEAC-22C0-A302CBDCFB99}"/>
              </a:ext>
            </a:extLst>
          </p:cNvPr>
          <p:cNvSpPr txBox="1"/>
          <p:nvPr/>
        </p:nvSpPr>
        <p:spPr>
          <a:xfrm>
            <a:off x="11288711" y="648866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4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85429B8-63BF-D911-CFBB-46204EEF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1" y="1548561"/>
            <a:ext cx="10972800" cy="571500"/>
          </a:xfrm>
        </p:spPr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 2: </a:t>
            </a:r>
            <a:br>
              <a:rPr lang="en-CA" dirty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FF85A-CC28-69E3-A006-DA15020C5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57" y="1834311"/>
            <a:ext cx="4842068" cy="471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4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F8AC-146B-D957-DC71-51A1E1DFA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D45E-83C2-45D3-7AA4-989F4E2AA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thing that happens is that the VSCode calls the compiler to compile our source into bytecode which it saves to the disk as </a:t>
            </a:r>
            <a:r>
              <a:rPr lang="en-US" dirty="0" err="1"/>
              <a:t>Variables.class</a:t>
            </a:r>
            <a:r>
              <a:rPr lang="en-US" dirty="0"/>
              <a:t>.</a:t>
            </a:r>
          </a:p>
          <a:p>
            <a:r>
              <a:rPr lang="en-US" dirty="0"/>
              <a:t>Next, VSCode starts up the JVM and passes it the location of the </a:t>
            </a:r>
            <a:r>
              <a:rPr lang="en-US" dirty="0" err="1"/>
              <a:t>Variables.class</a:t>
            </a:r>
            <a:r>
              <a:rPr lang="en-US" dirty="0"/>
              <a:t> file.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995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033715" y="68627"/>
            <a:ext cx="6207635" cy="6702563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21841" y="2145487"/>
            <a:ext cx="4842068" cy="4712513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291355" y="68627"/>
            <a:ext cx="2854640" cy="6704955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8829" y="68627"/>
            <a:ext cx="2918440" cy="669759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8" name="Rectangle 7"/>
          <p:cNvSpPr/>
          <p:nvPr/>
        </p:nvSpPr>
        <p:spPr>
          <a:xfrm>
            <a:off x="-3116527" y="4192098"/>
            <a:ext cx="2400267" cy="2161075"/>
          </a:xfrm>
          <a:prstGeom prst="rect">
            <a:avLst/>
          </a:prstGeom>
          <a:solidFill>
            <a:srgbClr val="00FFFF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400" b="1" dirty="0">
                <a:solidFill>
                  <a:schemeClr val="tx1"/>
                </a:solidFill>
              </a:rPr>
              <a:t>main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-2775264" y="5341488"/>
            <a:ext cx="2221408" cy="40950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int a = 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2759578" y="4863127"/>
            <a:ext cx="2221408" cy="40950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double b = 9.9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-2612860" y="4340639"/>
            <a:ext cx="2221408" cy="409508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133" b="1" dirty="0">
                <a:solidFill>
                  <a:schemeClr val="tx1"/>
                </a:solidFill>
              </a:rPr>
              <a:t>boolean c = true</a:t>
            </a:r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-2790231" y="897510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ight Arrow 28"/>
          <p:cNvSpPr/>
          <p:nvPr/>
        </p:nvSpPr>
        <p:spPr>
          <a:xfrm>
            <a:off x="-3377245" y="885146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ight Arrow 30"/>
          <p:cNvSpPr/>
          <p:nvPr/>
        </p:nvSpPr>
        <p:spPr>
          <a:xfrm>
            <a:off x="-3014451" y="758357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ight Arrow 31"/>
          <p:cNvSpPr/>
          <p:nvPr/>
        </p:nvSpPr>
        <p:spPr>
          <a:xfrm>
            <a:off x="-2745845" y="945788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Rectangle 36"/>
          <p:cNvSpPr/>
          <p:nvPr/>
        </p:nvSpPr>
        <p:spPr>
          <a:xfrm>
            <a:off x="-5521027" y="1796477"/>
            <a:ext cx="3456384" cy="144016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variables are stored in the current stack frame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-5309983" y="2582564"/>
            <a:ext cx="3456384" cy="188473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 (as well as all of the local variables stored in it) is destroyed when method ends</a:t>
            </a:r>
          </a:p>
        </p:txBody>
      </p:sp>
      <p:sp>
        <p:nvSpPr>
          <p:cNvPr id="2" name="Rectangle 1"/>
          <p:cNvSpPr/>
          <p:nvPr/>
        </p:nvSpPr>
        <p:spPr>
          <a:xfrm>
            <a:off x="-5098939" y="1125301"/>
            <a:ext cx="3456384" cy="144016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current stack frame created every time a method is entered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-6218971" y="1107004"/>
            <a:ext cx="5962100" cy="1271981"/>
          </a:xfrm>
          <a:prstGeom prst="rightArrow">
            <a:avLst>
              <a:gd name="adj1" fmla="val 71738"/>
              <a:gd name="adj2" fmla="val 50000"/>
            </a:avLst>
          </a:prstGeom>
          <a:solidFill>
            <a:schemeClr val="tx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the program starts, the class loader loads the </a:t>
            </a:r>
            <a:r>
              <a:rPr lang="en-US" sz="1867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HelloWorld.class</a:t>
            </a:r>
            <a:r>
              <a:rPr lang="en-US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bytecode into the code section and the main method starts to run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-2898410" y="856665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-3372118" y="602177"/>
            <a:ext cx="1824203" cy="830997"/>
          </a:xfrm>
          <a:prstGeom prst="rect">
            <a:avLst/>
          </a:prstGeom>
          <a:solidFill>
            <a:schemeClr val="bg1"/>
          </a:solidFill>
          <a:effectLst>
            <a:outerShdw blurRad="50800" dist="635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CA" sz="1600" dirty="0"/>
              <a:t>0: iconst_2 1: istore_1 2: iload_1 3: </a:t>
            </a:r>
            <a:r>
              <a:rPr lang="en-CA" sz="1600" dirty="0" err="1"/>
              <a:t>sipush</a:t>
            </a:r>
            <a:r>
              <a:rPr lang="en-CA" sz="1600" dirty="0"/>
              <a:t> 1000 6: </a:t>
            </a:r>
          </a:p>
        </p:txBody>
      </p:sp>
    </p:spTree>
    <p:extLst>
      <p:ext uri="{BB962C8B-B14F-4D97-AF65-F5344CB8AC3E}">
        <p14:creationId xmlns:p14="http://schemas.microsoft.com/office/powerpoint/2010/main" val="41293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6" grpId="0" animBg="1"/>
      <p:bldP spid="26" grpId="1" animBg="1"/>
      <p:bldP spid="19" grpId="0" animBg="1"/>
      <p:bldP spid="19" grpId="1" animBg="1"/>
      <p:bldP spid="20" grpId="0" animBg="1"/>
      <p:bldP spid="20" grpId="1" animBg="1"/>
      <p:bldP spid="27" grpId="0" animBg="1"/>
      <p:bldP spid="29" grpId="0" animBg="1"/>
      <p:bldP spid="31" grpId="0" animBg="1"/>
      <p:bldP spid="32" grpId="0" animBg="1"/>
      <p:bldP spid="37" grpId="0" animBg="1"/>
      <p:bldP spid="38" grpId="0" animBg="1"/>
      <p:bldP spid="2" grpId="0" animBg="1"/>
      <p:bldP spid="23" grpId="0" animBg="1"/>
      <p:bldP spid="36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75520" y="4467909"/>
            <a:ext cx="8640960" cy="1177518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Follow the instructions in the yourturn1 package</a:t>
            </a:r>
            <a:endParaRPr lang="en-CA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F7624AD-6E61-93F3-B56A-14664C13F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77" y="2231604"/>
            <a:ext cx="10972800" cy="571500"/>
          </a:xfrm>
        </p:spPr>
        <p:txBody>
          <a:bodyPr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Week02.yourturn1: Parts A,B,C and </a:t>
            </a:r>
            <a:r>
              <a:rPr lang="en-US" sz="3600" b="1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(if you dare!)</a:t>
            </a:r>
            <a:br>
              <a:rPr lang="en-CA" dirty="0">
                <a:solidFill>
                  <a:schemeClr val="bg1"/>
                </a:solidFill>
              </a:rPr>
            </a:b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A4277-1DF8-9E64-71F9-4F273174486A}"/>
              </a:ext>
            </a:extLst>
          </p:cNvPr>
          <p:cNvSpPr txBox="1"/>
          <p:nvPr/>
        </p:nvSpPr>
        <p:spPr>
          <a:xfrm>
            <a:off x="11051155" y="648866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15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984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24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Remember the DEBUGGER?!</a:t>
            </a:r>
            <a:br>
              <a:rPr lang="en-US" dirty="0"/>
            </a:b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E230D-EEAE-851B-7034-E69D587B3379}"/>
              </a:ext>
            </a:extLst>
          </p:cNvPr>
          <p:cNvSpPr txBox="1"/>
          <p:nvPr/>
        </p:nvSpPr>
        <p:spPr>
          <a:xfrm>
            <a:off x="2521820" y="723744"/>
            <a:ext cx="693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Think of the debugger as a combination Freeze-Ray and X-Ray Machine</a:t>
            </a:r>
            <a:endParaRPr lang="en-CA" b="1" dirty="0">
              <a:solidFill>
                <a:srgbClr val="FF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15D6C-6881-ECA3-C048-558477BF87FB}"/>
              </a:ext>
            </a:extLst>
          </p:cNvPr>
          <p:cNvSpPr txBox="1"/>
          <p:nvPr/>
        </p:nvSpPr>
        <p:spPr>
          <a:xfrm>
            <a:off x="3513498" y="5227951"/>
            <a:ext cx="44468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indent="0" algn="ctr">
              <a:buNone/>
            </a:pPr>
            <a:r>
              <a:rPr lang="en-US" dirty="0"/>
              <a:t>We will use the debugger a lot in this course.  This is just a small glimpse of what it can do!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94538A-5F5A-5072-B611-ACA0F94A6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976" y="2341939"/>
            <a:ext cx="65341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7DA098-35EB-EF92-0374-0A779ECE19C7}"/>
              </a:ext>
            </a:extLst>
          </p:cNvPr>
          <p:cNvSpPr txBox="1"/>
          <p:nvPr/>
        </p:nvSpPr>
        <p:spPr>
          <a:xfrm>
            <a:off x="609600" y="3339444"/>
            <a:ext cx="1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breakpoint  </a:t>
            </a:r>
            <a:endParaRPr lang="en-CA" b="1" dirty="0">
              <a:solidFill>
                <a:srgbClr val="FF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69D197-B1C6-6EB2-0ED5-66481A4B7A13}"/>
              </a:ext>
            </a:extLst>
          </p:cNvPr>
          <p:cNvCxnSpPr>
            <a:cxnSpLocks/>
          </p:cNvCxnSpPr>
          <p:nvPr/>
        </p:nvCxnSpPr>
        <p:spPr>
          <a:xfrm>
            <a:off x="1971003" y="3579999"/>
            <a:ext cx="1167080" cy="331229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3CDC7E0-3001-02D4-8B3E-FB9B892A4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16" y="2351042"/>
            <a:ext cx="2385285" cy="4719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D4C1CE-A0B3-4B77-D130-F5CBDCDD12BA}"/>
              </a:ext>
            </a:extLst>
          </p:cNvPr>
          <p:cNvCxnSpPr>
            <a:cxnSpLocks/>
          </p:cNvCxnSpPr>
          <p:nvPr/>
        </p:nvCxnSpPr>
        <p:spPr>
          <a:xfrm flipH="1">
            <a:off x="7455462" y="1423429"/>
            <a:ext cx="1598456" cy="974824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69A2F1-3795-40CB-C959-124F87C23413}"/>
              </a:ext>
            </a:extLst>
          </p:cNvPr>
          <p:cNvSpPr txBox="1"/>
          <p:nvPr/>
        </p:nvSpPr>
        <p:spPr>
          <a:xfrm>
            <a:off x="8885722" y="1132067"/>
            <a:ext cx="1509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Debugger control panel  </a:t>
            </a:r>
            <a:endParaRPr lang="en-CA" b="1" dirty="0">
              <a:solidFill>
                <a:srgbClr val="FF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6957177-AE59-A290-5909-2C76AC8C601C}"/>
              </a:ext>
            </a:extLst>
          </p:cNvPr>
          <p:cNvCxnSpPr>
            <a:cxnSpLocks/>
          </p:cNvCxnSpPr>
          <p:nvPr/>
        </p:nvCxnSpPr>
        <p:spPr>
          <a:xfrm>
            <a:off x="4622811" y="1306883"/>
            <a:ext cx="2228247" cy="1143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00FF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E359AEE-126E-98C0-F2E5-F4945DE86AA8}"/>
              </a:ext>
            </a:extLst>
          </p:cNvPr>
          <p:cNvSpPr txBox="1"/>
          <p:nvPr/>
        </p:nvSpPr>
        <p:spPr>
          <a:xfrm>
            <a:off x="2793558" y="1167489"/>
            <a:ext cx="2228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Step into button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431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7271-8BDF-0F93-457B-4CE162C9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2523"/>
            <a:ext cx="10972800" cy="1143000"/>
          </a:xfrm>
        </p:spPr>
        <p:txBody>
          <a:bodyPr/>
          <a:lstStyle/>
          <a:p>
            <a:r>
              <a:rPr lang="en-US" dirty="0"/>
              <a:t>If you would like to </a:t>
            </a:r>
            <a:r>
              <a:rPr lang="en-US" dirty="0">
                <a:solidFill>
                  <a:srgbClr val="FF00FF"/>
                </a:solidFill>
              </a:rPr>
              <a:t>permanently</a:t>
            </a:r>
            <a:r>
              <a:rPr lang="en-US" dirty="0"/>
              <a:t> adjust the settings so that the JVM only steps through OUR code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A90A7-E3EF-3B8B-DF1E-1BFA335E4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98114"/>
            <a:ext cx="10972800" cy="4525963"/>
          </a:xfrm>
        </p:spPr>
        <p:txBody>
          <a:bodyPr/>
          <a:lstStyle/>
          <a:p>
            <a:pPr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dirty="0"/>
              <a:t>The JVM will happily step through all of the code in every class in the Java API but that isn’t really very useful to us.</a:t>
            </a:r>
          </a:p>
          <a:p>
            <a:pPr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dirty="0"/>
              <a:t>We want to step through our own code and ignore any code in the Java API that we may call.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5947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4BFE-C7F6-0C99-19DB-2192FEE9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 this, we need to change a setting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8A1BD-2018-99CE-9E2E-AE6F7CAF6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4876217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dirty="0"/>
              <a:t>By default, the Debugger will step into all code, including the classes in the Java API</a:t>
            </a:r>
          </a:p>
          <a:p>
            <a:pPr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dirty="0"/>
              <a:t>We need to tell it not to step into those classes by opening our user settings file and making a small change.</a:t>
            </a:r>
          </a:p>
          <a:p>
            <a:pPr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dirty="0"/>
              <a:t>We will walk through it together but PLEASE let me know if you have any problems!  I can help and it’s important for us to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a working Debugger!</a:t>
            </a:r>
            <a:endParaRPr lang="en-CA" dirty="0">
              <a:effectLst>
                <a:glow rad="101600">
                  <a:srgbClr val="FF00FF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66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4BFE-C7F6-0C99-19DB-2192FEE9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53592"/>
            <a:ext cx="10972800" cy="1143000"/>
          </a:xfrm>
        </p:spPr>
        <p:txBody>
          <a:bodyPr/>
          <a:lstStyle/>
          <a:p>
            <a:r>
              <a:rPr lang="en-US" dirty="0"/>
              <a:t>To do this, we need to change a setting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211AF-0395-A7B3-2424-C4F023D1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40" y="1630250"/>
            <a:ext cx="5466667" cy="16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17DA4-A802-298F-B8BB-5E54652B9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610" y="4214258"/>
            <a:ext cx="7314286" cy="160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1486D8-17EE-1F1E-C709-40DB91042FC3}"/>
              </a:ext>
            </a:extLst>
          </p:cNvPr>
          <p:cNvSpPr txBox="1"/>
          <p:nvPr/>
        </p:nvSpPr>
        <p:spPr>
          <a:xfrm>
            <a:off x="977702" y="1043742"/>
            <a:ext cx="6094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Click on View -&gt; Command </a:t>
            </a:r>
            <a:r>
              <a:rPr lang="en-US" sz="2000" b="1" dirty="0" err="1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Pallette</a:t>
            </a:r>
            <a:endParaRPr lang="en-US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F3035-0891-9895-8B64-21A24E746D35}"/>
              </a:ext>
            </a:extLst>
          </p:cNvPr>
          <p:cNvSpPr txBox="1"/>
          <p:nvPr/>
        </p:nvSpPr>
        <p:spPr>
          <a:xfrm>
            <a:off x="881448" y="3705480"/>
            <a:ext cx="11120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Start typing: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open user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… until you see the “Preferences: Open User Setting (JSON)”  Click on that!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267540-E149-05B7-AAA5-C971709FFB6E}"/>
              </a:ext>
            </a:extLst>
          </p:cNvPr>
          <p:cNvCxnSpPr>
            <a:cxnSpLocks/>
          </p:cNvCxnSpPr>
          <p:nvPr/>
        </p:nvCxnSpPr>
        <p:spPr>
          <a:xfrm flipH="1">
            <a:off x="5688922" y="4105590"/>
            <a:ext cx="5621630" cy="75794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FF00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30B324-F3CF-E144-6003-4EB86C65D456}"/>
              </a:ext>
            </a:extLst>
          </p:cNvPr>
          <p:cNvCxnSpPr>
            <a:cxnSpLocks/>
          </p:cNvCxnSpPr>
          <p:nvPr/>
        </p:nvCxnSpPr>
        <p:spPr>
          <a:xfrm>
            <a:off x="3493971" y="4032985"/>
            <a:ext cx="173254" cy="45157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00FF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79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10355F-1B78-8B6B-DA63-E46EBD1B58D6}"/>
              </a:ext>
            </a:extLst>
          </p:cNvPr>
          <p:cNvSpPr txBox="1"/>
          <p:nvPr/>
        </p:nvSpPr>
        <p:spPr>
          <a:xfrm>
            <a:off x="5066096" y="30800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Type CTRL F (Command F) to open the find </a:t>
            </a:r>
            <a:r>
              <a:rPr lang="en-US" b="1" dirty="0" err="1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searchbox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A49A01-DFF7-386D-15F9-50620604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4" y="1157301"/>
            <a:ext cx="9161905" cy="37047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8C3C62-D0E3-B3D1-EB7B-C460A1EB9152}"/>
              </a:ext>
            </a:extLst>
          </p:cNvPr>
          <p:cNvCxnSpPr>
            <a:cxnSpLocks/>
          </p:cNvCxnSpPr>
          <p:nvPr/>
        </p:nvCxnSpPr>
        <p:spPr>
          <a:xfrm flipH="1">
            <a:off x="8611048" y="661116"/>
            <a:ext cx="1505104" cy="115805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FF00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3A4B58-33BC-A025-98CD-137467539BB5}"/>
              </a:ext>
            </a:extLst>
          </p:cNvPr>
          <p:cNvSpPr txBox="1"/>
          <p:nvPr/>
        </p:nvSpPr>
        <p:spPr>
          <a:xfrm>
            <a:off x="5066096" y="661116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Type </a:t>
            </a:r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stepping</a:t>
            </a:r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into the search box</a:t>
            </a:r>
            <a:endParaRPr lang="en-CA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D58FE3-51F4-C71D-71AE-22DE89186552}"/>
              </a:ext>
            </a:extLst>
          </p:cNvPr>
          <p:cNvCxnSpPr>
            <a:cxnSpLocks/>
          </p:cNvCxnSpPr>
          <p:nvPr/>
        </p:nvCxnSpPr>
        <p:spPr>
          <a:xfrm flipV="1">
            <a:off x="375385" y="3983556"/>
            <a:ext cx="885524" cy="117428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FF00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03CE3BA-9A9F-11ED-CDBB-578F8F330B1C}"/>
              </a:ext>
            </a:extLst>
          </p:cNvPr>
          <p:cNvSpPr txBox="1"/>
          <p:nvPr/>
        </p:nvSpPr>
        <p:spPr>
          <a:xfrm>
            <a:off x="67375" y="5157838"/>
            <a:ext cx="80948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You will find this line.  Add the “$JDK between the brackets.</a:t>
            </a:r>
          </a:p>
          <a:p>
            <a:pPr marL="342900" indent="-342900">
              <a:buAutoNum type="arabicPeriod" startAt="4"/>
            </a:pPr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 you can’t find this line, add in the entire section manually on line 2 of the file</a:t>
            </a:r>
          </a:p>
          <a:p>
            <a:pPr marL="342900" indent="-342900">
              <a:buAutoNum type="arabicPeriod" startAt="4"/>
            </a:pPr>
            <a:r>
              <a:rPr lang="en-US" b="1" dirty="0">
                <a:solidFill>
                  <a:schemeClr val="bg1"/>
                </a:solidFill>
                <a:effectLst>
                  <a:glow rad="101600">
                    <a:srgbClr val="43FC24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 you have problems, LET ME KNOW!!!! I CAN HELP!!!!</a:t>
            </a:r>
            <a:endParaRPr lang="en-CA" dirty="0">
              <a:effectLst>
                <a:glow rad="101600">
                  <a:srgbClr val="43FC24">
                    <a:alpha val="60000"/>
                  </a:srgbClr>
                </a:glo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9A46C7-8CF4-ED5C-559C-FA8C8B595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48" y="5181903"/>
            <a:ext cx="3580952" cy="67619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285288-AB1A-7795-5D6C-4CF3024F2984}"/>
              </a:ext>
            </a:extLst>
          </p:cNvPr>
          <p:cNvCxnSpPr>
            <a:cxnSpLocks/>
          </p:cNvCxnSpPr>
          <p:nvPr/>
        </p:nvCxnSpPr>
        <p:spPr>
          <a:xfrm flipV="1">
            <a:off x="7954013" y="5282967"/>
            <a:ext cx="657035" cy="3261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FF00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FFDAEE-4E6D-A064-F461-803D45AA9D96}"/>
              </a:ext>
            </a:extLst>
          </p:cNvPr>
          <p:cNvCxnSpPr>
            <a:cxnSpLocks/>
          </p:cNvCxnSpPr>
          <p:nvPr/>
        </p:nvCxnSpPr>
        <p:spPr>
          <a:xfrm>
            <a:off x="6506678" y="1030448"/>
            <a:ext cx="163629" cy="78872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00FFFF">
                <a:alpha val="60000"/>
              </a:srgbClr>
            </a:glow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721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0BEE7-BD56-772C-B380-5DE260F8B0B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116147" y="1752600"/>
            <a:ext cx="8640762" cy="3805989"/>
          </a:xfrm>
        </p:spPr>
        <p:txBody>
          <a:bodyPr tIns="216000" bIns="216000">
            <a:normAutofit fontScale="32500" lnSpcReduction="20000"/>
          </a:bodyPr>
          <a:lstStyle/>
          <a:p>
            <a:pPr marL="0" indent="0" algn="ctr">
              <a:buNone/>
            </a:pPr>
            <a:r>
              <a:rPr lang="en-US" sz="15100" i="0" dirty="0"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r>
              <a:rPr lang="en-US" sz="72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5200" i="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marL="0" indent="0" algn="ctr">
              <a:buNone/>
            </a:pPr>
            <a:endParaRPr lang="en-US" sz="7200" b="1" i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OOP – Under the covers!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JVM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statements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Debugger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329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AF53-4658-7B67-3180-A38ECB3D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Debug our program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48897-0DCB-454F-00CE-4E9D28781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Week02.yourturn1complete.AboutMe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007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244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the Debugger</a:t>
            </a:r>
            <a:br>
              <a:rPr lang="en-US" dirty="0"/>
            </a:b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01F349-2F7C-E3FA-98EC-294392139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339" y="832335"/>
            <a:ext cx="3668169" cy="587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6D967E-F34A-B26C-3407-51449C7F499D}"/>
              </a:ext>
            </a:extLst>
          </p:cNvPr>
          <p:cNvSpPr/>
          <p:nvPr/>
        </p:nvSpPr>
        <p:spPr>
          <a:xfrm>
            <a:off x="10354961" y="2384854"/>
            <a:ext cx="370703" cy="395416"/>
          </a:xfrm>
          <a:prstGeom prst="ellipse">
            <a:avLst/>
          </a:prstGeom>
          <a:noFill/>
          <a:ln w="57150"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49B943-EAF0-85D9-CA59-88215D290F48}"/>
              </a:ext>
            </a:extLst>
          </p:cNvPr>
          <p:cNvCxnSpPr>
            <a:cxnSpLocks/>
          </p:cNvCxnSpPr>
          <p:nvPr/>
        </p:nvCxnSpPr>
        <p:spPr>
          <a:xfrm flipV="1">
            <a:off x="7027817" y="2582562"/>
            <a:ext cx="3327144" cy="1081178"/>
          </a:xfrm>
          <a:prstGeom prst="line">
            <a:avLst/>
          </a:prstGeom>
          <a:ln w="38100"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1246F6-F991-9F31-ABE6-5931EB0CC5B0}"/>
              </a:ext>
            </a:extLst>
          </p:cNvPr>
          <p:cNvSpPr txBox="1"/>
          <p:nvPr/>
        </p:nvSpPr>
        <p:spPr>
          <a:xfrm>
            <a:off x="485661" y="1136822"/>
            <a:ext cx="753387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FF00FF"/>
                </a:solidFill>
              </a:rPr>
              <a:t>About the debugger: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debugger allows us to pause our program on any line and look at the variables.  Think of it as a freeze ray combined with an X-Ray machine.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 we can use the debugger, we must add a break-point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add a breakpoint, open </a:t>
            </a:r>
            <a:r>
              <a:rPr lang="en-US" b="1" dirty="0" err="1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AboutMe</a:t>
            </a:r>
            <a:r>
              <a:rPr lang="en-US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yourturn1complete package, move your cursor to the left of the 8 in line 8 until you see a faint pink dot.  Click on the mouse and the faint pink dot will become a solid pink dot.  You have now added a breakpoint at line 8.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adding a breakpoint, VSCode will freeze our program when it gets to the beginning of line 8!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Notice the new window called </a:t>
            </a:r>
            <a:r>
              <a:rPr lang="en-US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 Stack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window shows you all of the stack frames.  Notice that the current stack frame is </a:t>
            </a:r>
            <a:r>
              <a:rPr lang="en-US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main!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Finally, notice the window called Variables.  This window shows us all of the local variables in the current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 frame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CA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D6102F-62C6-F78B-E24F-5DE6B279AA41}"/>
              </a:ext>
            </a:extLst>
          </p:cNvPr>
          <p:cNvCxnSpPr>
            <a:cxnSpLocks/>
          </p:cNvCxnSpPr>
          <p:nvPr/>
        </p:nvCxnSpPr>
        <p:spPr>
          <a:xfrm>
            <a:off x="4833257" y="4824549"/>
            <a:ext cx="3761252" cy="324686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F41665D-98D2-748F-5DBC-C2D870DD67C0}"/>
              </a:ext>
            </a:extLst>
          </p:cNvPr>
          <p:cNvSpPr/>
          <p:nvPr/>
        </p:nvSpPr>
        <p:spPr>
          <a:xfrm>
            <a:off x="8352002" y="4747679"/>
            <a:ext cx="1746421" cy="1775254"/>
          </a:xfrm>
          <a:prstGeom prst="ellipse">
            <a:avLst/>
          </a:prstGeom>
          <a:noFill/>
          <a:ln w="571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4FA9B0-2681-8F5D-802E-09AB42502AA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4005943" y="5400528"/>
            <a:ext cx="4588566" cy="153024"/>
          </a:xfrm>
          <a:prstGeom prst="line">
            <a:avLst/>
          </a:prstGeom>
          <a:ln w="38100">
            <a:solidFill>
              <a:srgbClr val="FF00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286A8C1-1992-C932-2E3A-0DC49BD31A22}"/>
              </a:ext>
            </a:extLst>
          </p:cNvPr>
          <p:cNvSpPr/>
          <p:nvPr/>
        </p:nvSpPr>
        <p:spPr>
          <a:xfrm>
            <a:off x="8338752" y="780535"/>
            <a:ext cx="1746421" cy="1775254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874AD1-657E-728B-37E0-5F819BE2899F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4926340" y="2295809"/>
            <a:ext cx="3668169" cy="3937365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4E67FE7-35A9-169A-DA28-56B68B7B0C11}"/>
              </a:ext>
            </a:extLst>
          </p:cNvPr>
          <p:cNvSpPr/>
          <p:nvPr/>
        </p:nvSpPr>
        <p:spPr>
          <a:xfrm>
            <a:off x="8594509" y="5202820"/>
            <a:ext cx="1338763" cy="395416"/>
          </a:xfrm>
          <a:prstGeom prst="ellipse">
            <a:avLst/>
          </a:prstGeom>
          <a:noFill/>
          <a:ln w="57150">
            <a:solidFill>
              <a:srgbClr val="FF00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14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2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dwallsource.com/img/2014/7/cool-computer-backgrounds-27940-28662-hd-wallpaper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6025"/>
          <a:stretch/>
        </p:blipFill>
        <p:spPr bwMode="auto">
          <a:xfrm>
            <a:off x="0" y="112962"/>
            <a:ext cx="12423487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84780" y="0"/>
            <a:ext cx="4477508" cy="156966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FF"/>
                  </a:glow>
                </a:effectLst>
                <a:latin typeface="Mistral" panose="03090702030407020403" pitchFamily="66" charset="0"/>
              </a:rPr>
              <a:t>Your Turn!</a:t>
            </a:r>
            <a:endParaRPr lang="en-CA" sz="9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FF"/>
                </a:glow>
              </a:effectLst>
              <a:latin typeface="Mistral" panose="03090702030407020403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FA89B-A87C-72EF-C376-77BC233234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1"/>
          <a:stretch/>
        </p:blipFill>
        <p:spPr bwMode="auto">
          <a:xfrm>
            <a:off x="6605473" y="1793416"/>
            <a:ext cx="5151109" cy="3993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31C95D-0679-4B1D-CE01-14488565BBE8}"/>
              </a:ext>
            </a:extLst>
          </p:cNvPr>
          <p:cNvSpPr txBox="1"/>
          <p:nvPr/>
        </p:nvSpPr>
        <p:spPr>
          <a:xfrm>
            <a:off x="981559" y="2451361"/>
            <a:ext cx="4957009" cy="2677656"/>
          </a:xfrm>
          <a:prstGeom prst="rect">
            <a:avLst/>
          </a:prstGeom>
          <a:solidFill>
            <a:srgbClr val="FF00FF">
              <a:alpha val="18824"/>
            </a:srgbClr>
          </a:solidFill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Work through all of the programs in </a:t>
            </a:r>
            <a:r>
              <a:rPr lang="en-US" sz="2800" b="1" dirty="0" err="1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yourturn</a:t>
            </a:r>
            <a:r>
              <a:rPr lang="en-US" sz="28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1 with the debugger.  Try to guess what’s going to happen in the Variables window before each time you click on the step into button</a:t>
            </a:r>
            <a:endParaRPr lang="en-CA" sz="28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2204F-DBD3-0BF9-2440-C9D79056B688}"/>
              </a:ext>
            </a:extLst>
          </p:cNvPr>
          <p:cNvSpPr txBox="1"/>
          <p:nvPr/>
        </p:nvSpPr>
        <p:spPr>
          <a:xfrm>
            <a:off x="10913533" y="656037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b="1" dirty="0">
                <a:solidFill>
                  <a:prstClr val="white"/>
                </a:solidFill>
                <a:latin typeface="Calibri" panose="020F0502020204030204"/>
              </a:rPr>
              <a:t>8 mins</a:t>
            </a:r>
          </a:p>
        </p:txBody>
      </p:sp>
    </p:spTree>
    <p:extLst>
      <p:ext uri="{BB962C8B-B14F-4D97-AF65-F5344CB8AC3E}">
        <p14:creationId xmlns:p14="http://schemas.microsoft.com/office/powerpoint/2010/main" val="2068406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51845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When a program starts, the Class Loader loads the .class file into the method section of memory.</a:t>
            </a:r>
          </a:p>
          <a:p>
            <a:r>
              <a:rPr lang="en-US" dirty="0">
                <a:solidFill>
                  <a:srgbClr val="00FF00"/>
                </a:solidFill>
              </a:rPr>
              <a:t>The JVM will always start running the code in the main method first.</a:t>
            </a:r>
          </a:p>
          <a:p>
            <a:r>
              <a:rPr lang="en-US" dirty="0"/>
              <a:t>Every time a method is entered, a new current stack frame is created in the Stack area of memory</a:t>
            </a:r>
          </a:p>
          <a:p>
            <a:r>
              <a:rPr lang="en-US" dirty="0">
                <a:solidFill>
                  <a:srgbClr val="00FF00"/>
                </a:solidFill>
              </a:rPr>
              <a:t>This current stack frame contains all of the variables that have been declared inside of the method.  We call these local variables.</a:t>
            </a:r>
          </a:p>
        </p:txBody>
      </p:sp>
    </p:spTree>
    <p:extLst>
      <p:ext uri="{BB962C8B-B14F-4D97-AF65-F5344CB8AC3E}">
        <p14:creationId xmlns:p14="http://schemas.microsoft.com/office/powerpoint/2010/main" val="172062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51845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 time the JVM exits a method, the current stack frame is destroyed and all of the local variables that were stored in it are destroyed along with it.</a:t>
            </a:r>
          </a:p>
          <a:p>
            <a:r>
              <a:rPr lang="en-US" dirty="0">
                <a:solidFill>
                  <a:srgbClr val="00FF00"/>
                </a:solidFill>
              </a:rPr>
              <a:t>This is why variables declared inside of a method only have ‘scope’ or only exist inside of that same method.  We’ll talk more about scope soon.</a:t>
            </a:r>
          </a:p>
        </p:txBody>
      </p:sp>
    </p:spTree>
    <p:extLst>
      <p:ext uri="{BB962C8B-B14F-4D97-AF65-F5344CB8AC3E}">
        <p14:creationId xmlns:p14="http://schemas.microsoft.com/office/powerpoint/2010/main" val="994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381" y="1028733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In Java, Classes always start with a CAPITAL.</a:t>
            </a:r>
          </a:p>
          <a:p>
            <a:pPr lvl="1"/>
            <a:r>
              <a:rPr lang="en-US" dirty="0" err="1">
                <a:solidFill>
                  <a:srgbClr val="00FF00"/>
                </a:solidFill>
              </a:rPr>
              <a:t>MyClass</a:t>
            </a:r>
            <a:endParaRPr lang="en-US" dirty="0">
              <a:solidFill>
                <a:srgbClr val="00FF00"/>
              </a:solidFill>
            </a:endParaRPr>
          </a:p>
          <a:p>
            <a:pPr lvl="1"/>
            <a:r>
              <a:rPr lang="en-US" dirty="0" err="1">
                <a:solidFill>
                  <a:srgbClr val="00FF00"/>
                </a:solidFill>
              </a:rPr>
              <a:t>DataAccessObject</a:t>
            </a:r>
            <a:endParaRPr lang="en-US" dirty="0">
              <a:solidFill>
                <a:srgbClr val="00FF00"/>
              </a:solidFill>
            </a:endParaRPr>
          </a:p>
          <a:p>
            <a:r>
              <a:rPr lang="en-US" dirty="0"/>
              <a:t>methods always start with a lower-case </a:t>
            </a:r>
            <a:r>
              <a:rPr lang="en-US" dirty="0">
                <a:solidFill>
                  <a:srgbClr val="FF33CC"/>
                </a:solidFill>
              </a:rPr>
              <a:t>*</a:t>
            </a:r>
            <a:r>
              <a:rPr lang="en-US" dirty="0"/>
              <a:t> </a:t>
            </a:r>
          </a:p>
          <a:p>
            <a:pPr lvl="1"/>
            <a:r>
              <a:rPr lang="en-US" dirty="0" err="1">
                <a:solidFill>
                  <a:srgbClr val="00FF00"/>
                </a:solidFill>
              </a:rPr>
              <a:t>myVariable</a:t>
            </a:r>
            <a:endParaRPr lang="en-US" dirty="0">
              <a:solidFill>
                <a:srgbClr val="00FF00"/>
              </a:solidFill>
            </a:endParaRPr>
          </a:p>
          <a:p>
            <a:pPr lvl="1"/>
            <a:r>
              <a:rPr lang="en-US" dirty="0" err="1">
                <a:solidFill>
                  <a:srgbClr val="00FF00"/>
                </a:solidFill>
              </a:rPr>
              <a:t>numApples</a:t>
            </a:r>
            <a:endParaRPr lang="en-US" dirty="0">
              <a:solidFill>
                <a:srgbClr val="00FF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15940" y="5554696"/>
            <a:ext cx="95193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FF"/>
                </a:solidFill>
              </a:rPr>
              <a:t>*</a:t>
            </a:r>
            <a:r>
              <a:rPr lang="en-US" sz="2400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one exception...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Constructor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start with a CAPITAL</a:t>
            </a:r>
          </a:p>
          <a:p>
            <a:r>
              <a:rPr lang="en-US" sz="24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We'll learn about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Constructors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soon!</a:t>
            </a:r>
          </a:p>
        </p:txBody>
      </p:sp>
    </p:spTree>
    <p:extLst>
      <p:ext uri="{BB962C8B-B14F-4D97-AF65-F5344CB8AC3E}">
        <p14:creationId xmlns:p14="http://schemas.microsoft.com/office/powerpoint/2010/main" val="322061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19405"/>
            <a:ext cx="10972800" cy="1143000"/>
          </a:xfrm>
        </p:spPr>
        <p:txBody>
          <a:bodyPr>
            <a:normAutofit/>
          </a:bodyPr>
          <a:lstStyle/>
          <a:p>
            <a:r>
              <a:rPr lang="en-CA" dirty="0"/>
              <a:t>Who am I?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1371" y="644691"/>
            <a:ext cx="10972800" cy="4525963"/>
          </a:xfrm>
        </p:spPr>
        <p:txBody>
          <a:bodyPr>
            <a:noAutofit/>
          </a:bodyPr>
          <a:lstStyle/>
          <a:p>
            <a:r>
              <a:rPr lang="en-CA" sz="3200" dirty="0"/>
              <a:t>Every java program has at least one of me…</a:t>
            </a:r>
          </a:p>
          <a:p>
            <a:pPr lvl="1"/>
            <a:r>
              <a:rPr lang="en-CA" sz="3200" dirty="0">
                <a:solidFill>
                  <a:srgbClr val="FF00FF"/>
                </a:solidFill>
              </a:rPr>
              <a:t>Class</a:t>
            </a:r>
          </a:p>
          <a:p>
            <a:pPr lvl="2"/>
            <a:r>
              <a:rPr lang="en-CA" sz="2400" dirty="0">
                <a:solidFill>
                  <a:srgbClr val="00FFFF"/>
                </a:solidFill>
              </a:rPr>
              <a:t>public class </a:t>
            </a:r>
            <a:r>
              <a:rPr lang="en-CA" sz="2400" dirty="0" err="1">
                <a:solidFill>
                  <a:srgbClr val="00FFFF"/>
                </a:solidFill>
              </a:rPr>
              <a:t>MyClass</a:t>
            </a:r>
            <a:endParaRPr lang="en-CA" sz="2400" dirty="0">
              <a:solidFill>
                <a:srgbClr val="00FFFF"/>
              </a:solidFill>
            </a:endParaRPr>
          </a:p>
          <a:p>
            <a:pPr lvl="1"/>
            <a:r>
              <a:rPr lang="en-CA" sz="3200" dirty="0">
                <a:solidFill>
                  <a:srgbClr val="FF00FF"/>
                </a:solidFill>
              </a:rPr>
              <a:t>A main method</a:t>
            </a:r>
          </a:p>
          <a:p>
            <a:pPr lvl="2"/>
            <a:r>
              <a:rPr lang="en-CA" sz="2400" dirty="0">
                <a:solidFill>
                  <a:srgbClr val="00FFFF"/>
                </a:solidFill>
              </a:rPr>
              <a:t>public static void main (String [] </a:t>
            </a:r>
            <a:r>
              <a:rPr lang="en-CA" sz="2400" dirty="0" err="1">
                <a:solidFill>
                  <a:srgbClr val="00FFFF"/>
                </a:solidFill>
              </a:rPr>
              <a:t>args</a:t>
            </a:r>
            <a:r>
              <a:rPr lang="en-CA" sz="2400" dirty="0">
                <a:solidFill>
                  <a:srgbClr val="00FFFF"/>
                </a:solidFill>
              </a:rPr>
              <a:t>)</a:t>
            </a:r>
          </a:p>
          <a:p>
            <a:pPr lvl="1"/>
            <a:r>
              <a:rPr lang="en-CA" sz="3200" dirty="0"/>
              <a:t>We contain everything inside a class and we can contain everything inside a method…we are the beginning and ending of a code-block</a:t>
            </a:r>
          </a:p>
          <a:p>
            <a:pPr lvl="2"/>
            <a:r>
              <a:rPr lang="en-CA" sz="2400" dirty="0">
                <a:solidFill>
                  <a:srgbClr val="FF00FF"/>
                </a:solidFill>
              </a:rPr>
              <a:t>{    }</a:t>
            </a:r>
          </a:p>
          <a:p>
            <a:pPr lvl="1"/>
            <a:r>
              <a:rPr lang="en-CA" sz="3200" dirty="0"/>
              <a:t>I am the syntax for declaring a variable…</a:t>
            </a:r>
          </a:p>
          <a:p>
            <a:pPr lvl="2"/>
            <a:r>
              <a:rPr lang="en-CA" sz="2400" dirty="0" err="1">
                <a:solidFill>
                  <a:srgbClr val="FF00FF"/>
                </a:solidFill>
              </a:rPr>
              <a:t>int</a:t>
            </a:r>
            <a:r>
              <a:rPr lang="en-CA" sz="2400" dirty="0">
                <a:solidFill>
                  <a:srgbClr val="FF00FF"/>
                </a:solidFill>
              </a:rPr>
              <a:t> </a:t>
            </a:r>
            <a:r>
              <a:rPr lang="en-CA" sz="2400" dirty="0" err="1">
                <a:solidFill>
                  <a:srgbClr val="FF00FF"/>
                </a:solidFill>
              </a:rPr>
              <a:t>myVariable</a:t>
            </a:r>
            <a:r>
              <a:rPr lang="en-CA" sz="2400" dirty="0">
                <a:solidFill>
                  <a:srgbClr val="FF00FF"/>
                </a:solidFill>
              </a:rPr>
              <a:t> = 12;</a:t>
            </a:r>
          </a:p>
          <a:p>
            <a:pPr lvl="2"/>
            <a:r>
              <a:rPr lang="en-CA" sz="2400" dirty="0">
                <a:solidFill>
                  <a:srgbClr val="FF00FF"/>
                </a:solidFill>
              </a:rPr>
              <a:t>double </a:t>
            </a:r>
            <a:r>
              <a:rPr lang="en-CA" sz="2400" dirty="0" err="1">
                <a:solidFill>
                  <a:srgbClr val="FF00FF"/>
                </a:solidFill>
              </a:rPr>
              <a:t>myFractionalVariable</a:t>
            </a:r>
            <a:r>
              <a:rPr lang="en-CA" sz="2400" dirty="0">
                <a:solidFill>
                  <a:srgbClr val="FF00FF"/>
                </a:solidFill>
              </a:rPr>
              <a:t> = 12.2568;</a:t>
            </a:r>
          </a:p>
          <a:p>
            <a:pPr lvl="2"/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3910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 am the thing that programmers declare in their code in order to store things like numbers or true/false.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Primitive variables</a:t>
            </a:r>
          </a:p>
          <a:p>
            <a:r>
              <a:rPr lang="en-US" dirty="0"/>
              <a:t>I am the area in memory where </a:t>
            </a:r>
            <a:r>
              <a:rPr lang="en-US" dirty="0">
                <a:solidFill>
                  <a:srgbClr val="00FFFF"/>
                </a:solidFill>
              </a:rPr>
              <a:t>local variables</a:t>
            </a:r>
            <a:r>
              <a:rPr lang="en-US" dirty="0"/>
              <a:t> are stored.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Stack Frames (which are stored on the Stack)</a:t>
            </a:r>
          </a:p>
          <a:p>
            <a:r>
              <a:rPr lang="en-US" dirty="0"/>
              <a:t>In Java, no code exists outside of me.  I am the thing that all programmers put their code inside.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Class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092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19605"/>
            <a:ext cx="10972800" cy="50840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 am used to tell the compiler that it is ok to take a </a:t>
            </a:r>
            <a:r>
              <a:rPr lang="en-US" dirty="0">
                <a:solidFill>
                  <a:srgbClr val="00FFFF"/>
                </a:solidFill>
              </a:rPr>
              <a:t>double</a:t>
            </a:r>
            <a:r>
              <a:rPr lang="en-US" dirty="0"/>
              <a:t> type and truncate it in order to fit it inside an </a:t>
            </a:r>
            <a:r>
              <a:rPr lang="en-US" dirty="0">
                <a:solidFill>
                  <a:srgbClr val="00FFFF"/>
                </a:solidFill>
              </a:rPr>
              <a:t>int</a:t>
            </a:r>
            <a:r>
              <a:rPr lang="en-US" dirty="0">
                <a:solidFill>
                  <a:srgbClr val="FF00FF"/>
                </a:solidFill>
              </a:rPr>
              <a:t> </a:t>
            </a:r>
            <a:r>
              <a:rPr lang="en-US" dirty="0"/>
              <a:t>type.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Casting</a:t>
            </a:r>
          </a:p>
          <a:p>
            <a:r>
              <a:rPr lang="en-US" dirty="0"/>
              <a:t>I am the symbol that exists at the end of every line of code that is not followed by a </a:t>
            </a:r>
            <a:r>
              <a:rPr lang="en-US" dirty="0">
                <a:solidFill>
                  <a:srgbClr val="00FFFF"/>
                </a:solidFill>
              </a:rPr>
              <a:t>{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Semicolon   ;  </a:t>
            </a:r>
          </a:p>
          <a:p>
            <a:r>
              <a:rPr lang="en-US" dirty="0"/>
              <a:t>I store nuts in trees for the winter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squirrel</a:t>
            </a:r>
          </a:p>
          <a:p>
            <a:r>
              <a:rPr lang="en-US" dirty="0"/>
              <a:t>I am the name of the file that contains the bytecode after the </a:t>
            </a:r>
            <a:r>
              <a:rPr lang="en-US" dirty="0" err="1"/>
              <a:t>sourcecode</a:t>
            </a:r>
            <a:r>
              <a:rPr lang="en-US" dirty="0"/>
              <a:t> file called </a:t>
            </a:r>
            <a:r>
              <a:rPr lang="en-US" dirty="0">
                <a:solidFill>
                  <a:srgbClr val="00FFFF"/>
                </a:solidFill>
              </a:rPr>
              <a:t>MyClass.java </a:t>
            </a:r>
            <a:r>
              <a:rPr lang="en-US" dirty="0"/>
              <a:t>has been compiled.</a:t>
            </a:r>
          </a:p>
          <a:p>
            <a:pPr lvl="1"/>
            <a:r>
              <a:rPr lang="en-US" dirty="0" err="1">
                <a:solidFill>
                  <a:srgbClr val="FF00FF"/>
                </a:solidFill>
              </a:rPr>
              <a:t>MyClass.class</a:t>
            </a:r>
            <a:endParaRPr lang="en-US" dirty="0">
              <a:solidFill>
                <a:srgbClr val="FF00FF"/>
              </a:solidFill>
            </a:endParaRP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366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19604"/>
            <a:ext cx="10972800" cy="54429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 am created whenever the JVM enters a new method.</a:t>
            </a:r>
          </a:p>
          <a:p>
            <a:pPr lvl="1"/>
            <a:r>
              <a:rPr lang="en-US" sz="3700" dirty="0">
                <a:solidFill>
                  <a:srgbClr val="FF00FF"/>
                </a:solidFill>
              </a:rPr>
              <a:t>New Current Stack Frame</a:t>
            </a:r>
          </a:p>
          <a:p>
            <a:r>
              <a:rPr lang="en-US" dirty="0"/>
              <a:t>I am declared inside of a method</a:t>
            </a:r>
          </a:p>
          <a:p>
            <a:pPr lvl="1"/>
            <a:r>
              <a:rPr lang="en-US" sz="3700" dirty="0">
                <a:solidFill>
                  <a:srgbClr val="FF00FF"/>
                </a:solidFill>
              </a:rPr>
              <a:t>Local Variable</a:t>
            </a:r>
          </a:p>
          <a:p>
            <a:r>
              <a:rPr lang="en-US" dirty="0"/>
              <a:t>I am where local variables are stored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Stack Frame</a:t>
            </a:r>
          </a:p>
          <a:p>
            <a:r>
              <a:rPr lang="en-US" dirty="0"/>
              <a:t>I am the area in memory where bytecode gets loaded</a:t>
            </a:r>
          </a:p>
          <a:p>
            <a:pPr lvl="1"/>
            <a:r>
              <a:rPr lang="en-US" sz="3700" dirty="0">
                <a:solidFill>
                  <a:srgbClr val="FF00FF"/>
                </a:solidFill>
              </a:rPr>
              <a:t>Method Area</a:t>
            </a:r>
          </a:p>
          <a:p>
            <a:r>
              <a:rPr lang="en-US" dirty="0"/>
              <a:t>I am destroyed whenever the JVM exits a method. (2 answers!)</a:t>
            </a:r>
          </a:p>
          <a:p>
            <a:pPr lvl="1"/>
            <a:r>
              <a:rPr lang="en-US" sz="3700" dirty="0">
                <a:solidFill>
                  <a:srgbClr val="FF00FF"/>
                </a:solidFill>
              </a:rPr>
              <a:t>Current Stack Frame</a:t>
            </a:r>
          </a:p>
          <a:p>
            <a:pPr lvl="1"/>
            <a:r>
              <a:rPr lang="en-US" sz="3700" dirty="0">
                <a:solidFill>
                  <a:srgbClr val="FF00FF"/>
                </a:solidFill>
              </a:rPr>
              <a:t>All of the local variables that are stored in the current stack frame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01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1033036"/>
            <a:ext cx="4411136" cy="522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856" y="-109964"/>
            <a:ext cx="10972800" cy="1143000"/>
          </a:xfrm>
        </p:spPr>
        <p:txBody>
          <a:bodyPr/>
          <a:lstStyle/>
          <a:p>
            <a:r>
              <a:rPr lang="en-US" dirty="0"/>
              <a:t>Quick Quiz!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480327" y="689595"/>
            <a:ext cx="1998310" cy="1460422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578" y="358911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Header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288022" y="723768"/>
            <a:ext cx="2400267" cy="1306883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484883" y="327336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Class Name</a:t>
            </a:r>
          </a:p>
        </p:txBody>
      </p:sp>
      <p:cxnSp>
        <p:nvCxnSpPr>
          <p:cNvPr id="32" name="Straight Arrow Connector 31"/>
          <p:cNvCxnSpPr>
            <a:stCxn id="33" idx="3"/>
          </p:cNvCxnSpPr>
          <p:nvPr/>
        </p:nvCxnSpPr>
        <p:spPr>
          <a:xfrm>
            <a:off x="2959197" y="1532818"/>
            <a:ext cx="1696643" cy="1217491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98643" y="1301985"/>
            <a:ext cx="2260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Method Header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564221" y="1339201"/>
            <a:ext cx="2400267" cy="1306883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61083" y="942769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Method Name</a:t>
            </a:r>
          </a:p>
        </p:txBody>
      </p:sp>
      <p:cxnSp>
        <p:nvCxnSpPr>
          <p:cNvPr id="40" name="Straight Arrow Connector 39"/>
          <p:cNvCxnSpPr>
            <a:cxnSpLocks/>
          </p:cNvCxnSpPr>
          <p:nvPr/>
        </p:nvCxnSpPr>
        <p:spPr>
          <a:xfrm>
            <a:off x="3239768" y="2778469"/>
            <a:ext cx="1531206" cy="458510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61493" y="1876260"/>
            <a:ext cx="28532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Declaring a variable</a:t>
            </a:r>
          </a:p>
          <a:p>
            <a:r>
              <a:rPr lang="en-US" dirty="0"/>
              <a:t>of type int called ‘a’ </a:t>
            </a:r>
          </a:p>
          <a:p>
            <a:r>
              <a:rPr lang="en-US" dirty="0"/>
              <a:t>and assigning it a </a:t>
            </a:r>
          </a:p>
          <a:p>
            <a:r>
              <a:rPr lang="en-US" dirty="0"/>
              <a:t>value of 19</a:t>
            </a:r>
          </a:p>
        </p:txBody>
      </p:sp>
      <p:cxnSp>
        <p:nvCxnSpPr>
          <p:cNvPr id="46" name="Straight Arrow Connector 45"/>
          <p:cNvCxnSpPr>
            <a:stCxn id="47" idx="1"/>
          </p:cNvCxnSpPr>
          <p:nvPr/>
        </p:nvCxnSpPr>
        <p:spPr>
          <a:xfrm flipH="1">
            <a:off x="6530592" y="2685579"/>
            <a:ext cx="2243266" cy="997963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773858" y="2454746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String literal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2108081" y="4293097"/>
            <a:ext cx="2880320" cy="1632180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4380" y="5574604"/>
            <a:ext cx="3046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the contents of the variable a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19</a:t>
            </a:r>
            <a:endParaRPr lang="en-US" dirty="0">
              <a:effectLst>
                <a:glow rad="101600">
                  <a:srgbClr val="FF00FF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5" name="Straight Arrow Connector 54"/>
          <p:cNvCxnSpPr>
            <a:stCxn id="56" idx="1"/>
          </p:cNvCxnSpPr>
          <p:nvPr/>
        </p:nvCxnSpPr>
        <p:spPr>
          <a:xfrm flipH="1">
            <a:off x="6960096" y="3583372"/>
            <a:ext cx="1986817" cy="894527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946913" y="3352539"/>
            <a:ext cx="2681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the letter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‘a’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795810" y="2149257"/>
            <a:ext cx="3168677" cy="996378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922591" y="1784430"/>
            <a:ext cx="1404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int literal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3470525" y="3844981"/>
            <a:ext cx="1473347" cy="193348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93395" y="3646765"/>
            <a:ext cx="3297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Declaring a variable</a:t>
            </a:r>
          </a:p>
          <a:p>
            <a:r>
              <a:rPr lang="en-US" dirty="0"/>
              <a:t>of type String called ‘c’ </a:t>
            </a:r>
          </a:p>
          <a:p>
            <a:r>
              <a:rPr lang="en-US" dirty="0"/>
              <a:t>and assigning it a </a:t>
            </a:r>
          </a:p>
          <a:p>
            <a:r>
              <a:rPr lang="en-US" dirty="0"/>
              <a:t>value of “Hello”</a:t>
            </a:r>
          </a:p>
        </p:txBody>
      </p:sp>
      <p:cxnSp>
        <p:nvCxnSpPr>
          <p:cNvPr id="76" name="Straight Arrow Connector 75"/>
          <p:cNvCxnSpPr>
            <a:stCxn id="77" idx="1"/>
          </p:cNvCxnSpPr>
          <p:nvPr/>
        </p:nvCxnSpPr>
        <p:spPr>
          <a:xfrm flipH="1">
            <a:off x="6960098" y="4075814"/>
            <a:ext cx="2190016" cy="752938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150114" y="3844981"/>
            <a:ext cx="1911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223.34</a:t>
            </a:r>
          </a:p>
        </p:txBody>
      </p:sp>
      <p:cxnSp>
        <p:nvCxnSpPr>
          <p:cNvPr id="80" name="Straight Arrow Connector 79"/>
          <p:cNvCxnSpPr>
            <a:stCxn id="81" idx="1"/>
          </p:cNvCxnSpPr>
          <p:nvPr/>
        </p:nvCxnSpPr>
        <p:spPr>
          <a:xfrm flipH="1">
            <a:off x="7447985" y="4447238"/>
            <a:ext cx="1905329" cy="562346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353314" y="4216405"/>
            <a:ext cx="2610010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223.34Hello</a:t>
            </a:r>
          </a:p>
        </p:txBody>
      </p:sp>
      <p:cxnSp>
        <p:nvCxnSpPr>
          <p:cNvPr id="85" name="Straight Arrow Connector 84"/>
          <p:cNvCxnSpPr>
            <a:stCxn id="86" idx="1"/>
          </p:cNvCxnSpPr>
          <p:nvPr/>
        </p:nvCxnSpPr>
        <p:spPr>
          <a:xfrm flipH="1">
            <a:off x="6995795" y="5196420"/>
            <a:ext cx="2429823" cy="127836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425618" y="4965587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Hello19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7447983" y="5733257"/>
            <a:ext cx="1325874" cy="456902"/>
          </a:xfrm>
          <a:prstGeom prst="straightConnector1">
            <a:avLst/>
          </a:prstGeom>
          <a:ln w="4445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790895" y="5925278"/>
            <a:ext cx="2917786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Prints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Hello19204.34</a:t>
            </a:r>
          </a:p>
        </p:txBody>
      </p:sp>
    </p:spTree>
    <p:extLst>
      <p:ext uri="{BB962C8B-B14F-4D97-AF65-F5344CB8AC3E}">
        <p14:creationId xmlns:p14="http://schemas.microsoft.com/office/powerpoint/2010/main" val="42809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33" grpId="0"/>
      <p:bldP spid="38" grpId="0"/>
      <p:bldP spid="41" grpId="0"/>
      <p:bldP spid="47" grpId="0"/>
      <p:bldP spid="51" grpId="0"/>
      <p:bldP spid="56" grpId="0"/>
      <p:bldP spid="63" grpId="0"/>
      <p:bldP spid="68" grpId="0"/>
      <p:bldP spid="77" grpId="0"/>
      <p:bldP spid="81" grpId="0"/>
      <p:bldP spid="86" grpId="0"/>
      <p:bldP spid="9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 am the library of code that has been written as part of java so that programmers can call that code instead of having to write everything themselves.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Java API	</a:t>
            </a:r>
          </a:p>
          <a:p>
            <a:r>
              <a:rPr lang="en-US" dirty="0"/>
              <a:t>I understand bytecode and machine code and can translate between them on the fly.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JVM</a:t>
            </a:r>
          </a:p>
          <a:p>
            <a:r>
              <a:rPr lang="en-US" dirty="0"/>
              <a:t>I am getting tired of answering these </a:t>
            </a:r>
            <a:r>
              <a:rPr lang="en-US" dirty="0">
                <a:solidFill>
                  <a:srgbClr val="00FFFF"/>
                </a:solidFill>
              </a:rPr>
              <a:t>Who am I </a:t>
            </a:r>
            <a:r>
              <a:rPr lang="en-US" dirty="0"/>
              <a:t>questions right now.</a:t>
            </a:r>
          </a:p>
          <a:p>
            <a:pPr lvl="1"/>
            <a:r>
              <a:rPr lang="en-US" dirty="0">
                <a:solidFill>
                  <a:srgbClr val="FF00FF"/>
                </a:solidFill>
              </a:rPr>
              <a:t>Me!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206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40449" y="1029904"/>
            <a:ext cx="1151428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043633" y="763164"/>
            <a:ext cx="1904689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4886" y="475131"/>
            <a:ext cx="2103461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42426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9564" y="1029904"/>
            <a:ext cx="2832313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967952" y="499097"/>
            <a:ext cx="2133918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Header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45314" y="675713"/>
            <a:ext cx="2103461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152866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35628" y="2660915"/>
            <a:ext cx="2832313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327915" y="1778621"/>
            <a:ext cx="3552395" cy="1734064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a variable of type </a:t>
            </a:r>
            <a:r>
              <a:rPr lang="en-US" sz="2667" b="1" dirty="0" err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called length and assigning a value of 13;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9403" y="2207805"/>
            <a:ext cx="182420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does this do?</a:t>
            </a:r>
          </a:p>
        </p:txBody>
      </p:sp>
    </p:spTree>
    <p:extLst>
      <p:ext uri="{BB962C8B-B14F-4D97-AF65-F5344CB8AC3E}">
        <p14:creationId xmlns:p14="http://schemas.microsoft.com/office/powerpoint/2010/main" val="335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35628" y="2660915"/>
            <a:ext cx="480053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623393" y="2131609"/>
            <a:ext cx="2223237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Type</a:t>
            </a:r>
          </a:p>
        </p:txBody>
      </p:sp>
      <p:sp>
        <p:nvSpPr>
          <p:cNvPr id="5" name="TextBox 4"/>
          <p:cNvSpPr txBox="1"/>
          <p:nvPr/>
        </p:nvSpPr>
        <p:spPr>
          <a:xfrm rot="21350199">
            <a:off x="3039116" y="2132785"/>
            <a:ext cx="2400267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156752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5681" y="2660915"/>
            <a:ext cx="864095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3407702" y="2150744"/>
            <a:ext cx="2368597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Name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7755" y="2878982"/>
            <a:ext cx="2400267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25799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9563" y="1412776"/>
            <a:ext cx="7680853" cy="4453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7920203" y="1146036"/>
            <a:ext cx="2731838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Code Block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96267" y="3105941"/>
            <a:ext cx="2400267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40932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9563" y="2276872"/>
            <a:ext cx="7680853" cy="3264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7920204" y="2180861"/>
            <a:ext cx="3094117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Code Block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20069" y="3181245"/>
            <a:ext cx="2400267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217371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43606" y="2659528"/>
            <a:ext cx="2327557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4938855" y="3236979"/>
            <a:ext cx="5984715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it’s declared inside of a method</a:t>
            </a:r>
          </a:p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(in this case, the main method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53" y="2564904"/>
            <a:ext cx="4176143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is this variable Local?</a:t>
            </a:r>
          </a:p>
        </p:txBody>
      </p:sp>
    </p:spTree>
    <p:extLst>
      <p:ext uri="{BB962C8B-B14F-4D97-AF65-F5344CB8AC3E}">
        <p14:creationId xmlns:p14="http://schemas.microsoft.com/office/powerpoint/2010/main" val="190104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43606" y="2587100"/>
            <a:ext cx="2327557" cy="1345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4993431" y="3236979"/>
            <a:ext cx="5875583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the stack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0352" y="2564904"/>
            <a:ext cx="5072992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are local variables stored?</a:t>
            </a:r>
          </a:p>
        </p:txBody>
      </p:sp>
    </p:spTree>
    <p:extLst>
      <p:ext uri="{BB962C8B-B14F-4D97-AF65-F5344CB8AC3E}">
        <p14:creationId xmlns:p14="http://schemas.microsoft.com/office/powerpoint/2010/main" val="238404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65A10-96EC-0FCB-9516-75501918E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83CF1E-D081-172A-EFE3-2469A175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me the first three rules of the JVM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2187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75503" y="2976060"/>
            <a:ext cx="4854895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new current stack frame is built on the stack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1958" y="1316765"/>
            <a:ext cx="3373893" cy="1323632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happens when a method starts running?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583499" y="1840869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41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75503" y="2976060"/>
            <a:ext cx="4854895" cy="1734064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current stack frame</a:t>
            </a:r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2667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destroyed (</a:t>
            </a:r>
            <a:r>
              <a:rPr lang="en-US" sz="2667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kaboom</a:t>
            </a:r>
            <a:r>
              <a:rPr lang="en-US" sz="2667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!!)</a:t>
            </a:r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along with all of the local variables that were stored in it.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1958" y="1316765"/>
            <a:ext cx="337389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happens when a method ends?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583498" y="5157193"/>
            <a:ext cx="725588" cy="30600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4980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029904"/>
            <a:ext cx="7924800" cy="48361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327915" y="4677139"/>
            <a:ext cx="3456384" cy="335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5903979" y="3891925"/>
            <a:ext cx="2056973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 literal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291" y="4922216"/>
            <a:ext cx="3373893" cy="502766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88919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9600" y="-123395"/>
            <a:ext cx="10972800" cy="1143000"/>
          </a:xfrm>
        </p:spPr>
        <p:txBody>
          <a:bodyPr/>
          <a:lstStyle/>
          <a:p>
            <a:r>
              <a:rPr lang="en-US" dirty="0"/>
              <a:t>Pop Quiz!</a:t>
            </a:r>
          </a:p>
        </p:txBody>
      </p:sp>
      <p:sp>
        <p:nvSpPr>
          <p:cNvPr id="5" name="TextBox 4"/>
          <p:cNvSpPr txBox="1"/>
          <p:nvPr/>
        </p:nvSpPr>
        <p:spPr>
          <a:xfrm rot="21235262">
            <a:off x="335360" y="388243"/>
            <a:ext cx="337389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 local variable?</a:t>
            </a:r>
          </a:p>
        </p:txBody>
      </p:sp>
      <p:sp>
        <p:nvSpPr>
          <p:cNvPr id="4" name="TextBox 3"/>
          <p:cNvSpPr txBox="1"/>
          <p:nvPr/>
        </p:nvSpPr>
        <p:spPr>
          <a:xfrm rot="297610">
            <a:off x="1583499" y="998449"/>
            <a:ext cx="4854895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variable declared inside of a method</a:t>
            </a:r>
          </a:p>
        </p:txBody>
      </p:sp>
      <p:sp>
        <p:nvSpPr>
          <p:cNvPr id="6" name="TextBox 5"/>
          <p:cNvSpPr txBox="1"/>
          <p:nvPr/>
        </p:nvSpPr>
        <p:spPr>
          <a:xfrm rot="20646926">
            <a:off x="572302" y="2562571"/>
            <a:ext cx="337389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concatenation?</a:t>
            </a:r>
          </a:p>
        </p:txBody>
      </p:sp>
      <p:sp>
        <p:nvSpPr>
          <p:cNvPr id="7" name="TextBox 6"/>
          <p:cNvSpPr txBox="1"/>
          <p:nvPr/>
        </p:nvSpPr>
        <p:spPr>
          <a:xfrm rot="20945181">
            <a:off x="1831887" y="2916357"/>
            <a:ext cx="4159517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two strings together</a:t>
            </a:r>
          </a:p>
        </p:txBody>
      </p:sp>
      <p:sp>
        <p:nvSpPr>
          <p:cNvPr id="8" name="TextBox 7"/>
          <p:cNvSpPr txBox="1"/>
          <p:nvPr/>
        </p:nvSpPr>
        <p:spPr>
          <a:xfrm rot="1159839">
            <a:off x="7113358" y="2460029"/>
            <a:ext cx="337389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are local variables stored?</a:t>
            </a:r>
          </a:p>
        </p:txBody>
      </p:sp>
      <p:sp>
        <p:nvSpPr>
          <p:cNvPr id="9" name="TextBox 8"/>
          <p:cNvSpPr txBox="1"/>
          <p:nvPr/>
        </p:nvSpPr>
        <p:spPr>
          <a:xfrm rot="21181746">
            <a:off x="7920203" y="3375505"/>
            <a:ext cx="3695455" cy="1323632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current stack frame (which is stored in the stack)</a:t>
            </a:r>
          </a:p>
        </p:txBody>
      </p:sp>
      <p:sp>
        <p:nvSpPr>
          <p:cNvPr id="10" name="TextBox 9"/>
          <p:cNvSpPr txBox="1"/>
          <p:nvPr/>
        </p:nvSpPr>
        <p:spPr>
          <a:xfrm rot="317834">
            <a:off x="5227308" y="4904005"/>
            <a:ext cx="3373893" cy="913199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JRE contains?</a:t>
            </a: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726060">
            <a:off x="4870301" y="5688525"/>
            <a:ext cx="3695455" cy="502766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JVM and Java API</a:t>
            </a:r>
          </a:p>
        </p:txBody>
      </p:sp>
      <p:sp>
        <p:nvSpPr>
          <p:cNvPr id="12" name="TextBox 11"/>
          <p:cNvSpPr txBox="1"/>
          <p:nvPr/>
        </p:nvSpPr>
        <p:spPr>
          <a:xfrm rot="317834">
            <a:off x="8616982" y="205291"/>
            <a:ext cx="3373893" cy="1323632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compiler turns what into what?</a:t>
            </a: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726060">
            <a:off x="8259975" y="1157563"/>
            <a:ext cx="3695455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code into bytecode</a:t>
            </a:r>
          </a:p>
        </p:txBody>
      </p:sp>
      <p:sp>
        <p:nvSpPr>
          <p:cNvPr id="14" name="TextBox 13"/>
          <p:cNvSpPr txBox="1"/>
          <p:nvPr/>
        </p:nvSpPr>
        <p:spPr>
          <a:xfrm rot="317834">
            <a:off x="636546" y="4508584"/>
            <a:ext cx="3373893" cy="1323632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JVM </a:t>
            </a:r>
            <a:r>
              <a:rPr lang="en-US" sz="2667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interperets</a:t>
            </a:r>
            <a:r>
              <a:rPr lang="en-US" sz="26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what into what?</a:t>
            </a: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21101500">
            <a:off x="291075" y="5585626"/>
            <a:ext cx="3695455" cy="913199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bytecode into machine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6595" y="961363"/>
            <a:ext cx="9793088" cy="5509970"/>
          </a:xfrm>
          <a:prstGeom prst="rect">
            <a:avLst/>
          </a:prstGeom>
          <a:solidFill>
            <a:srgbClr val="FF00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67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person is on the way to becoming a software architect!</a:t>
            </a: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667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21125" y="2740000"/>
            <a:ext cx="3695455" cy="1569660"/>
          </a:xfrm>
          <a:prstGeom prst="rect">
            <a:avLst/>
          </a:prstGeom>
          <a:solidFill>
            <a:srgbClr val="003300"/>
          </a:solidFill>
          <a:ln w="19050"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Me!</a:t>
            </a:r>
          </a:p>
        </p:txBody>
      </p:sp>
    </p:spTree>
    <p:extLst>
      <p:ext uri="{BB962C8B-B14F-4D97-AF65-F5344CB8AC3E}">
        <p14:creationId xmlns:p14="http://schemas.microsoft.com/office/powerpoint/2010/main" val="93574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76115-C57D-3961-644C-4AF295B869F9}"/>
              </a:ext>
            </a:extLst>
          </p:cNvPr>
          <p:cNvSpPr/>
          <p:nvPr/>
        </p:nvSpPr>
        <p:spPr>
          <a:xfrm>
            <a:off x="2195941" y="3034154"/>
            <a:ext cx="7800117" cy="1749513"/>
          </a:xfrm>
          <a:prstGeom prst="rect">
            <a:avLst/>
          </a:prstGeom>
          <a:solidFill>
            <a:srgbClr val="006600">
              <a:alpha val="61000"/>
            </a:srgbClr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52000" rIns="252000" bIns="252000" rtlCol="0" anchor="t"/>
          <a:lstStyle/>
          <a:p>
            <a:pPr algn="ctr"/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Decisions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933" b="1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15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So far our programs run straight through from top to bottom.</a:t>
            </a:r>
          </a:p>
        </p:txBody>
      </p:sp>
      <p:sp>
        <p:nvSpPr>
          <p:cNvPr id="8" name="Rectangle 7"/>
          <p:cNvSpPr/>
          <p:nvPr/>
        </p:nvSpPr>
        <p:spPr>
          <a:xfrm>
            <a:off x="983432" y="1628800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983432" y="2648068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3432" y="3667336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3432" y="5705872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3432" y="4686604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1697935" y="2570483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1697935" y="3649809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1697935" y="4657921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1697935" y="5738041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61ADA2-DE9A-824C-8C47-11A52F38CCC8}"/>
              </a:ext>
            </a:extLst>
          </p:cNvPr>
          <p:cNvSpPr txBox="1"/>
          <p:nvPr/>
        </p:nvSpPr>
        <p:spPr>
          <a:xfrm>
            <a:off x="3358903" y="1752839"/>
            <a:ext cx="8223497" cy="4955203"/>
          </a:xfrm>
          <a:prstGeom prst="rect">
            <a:avLst/>
          </a:prstGeom>
          <a:noFill/>
          <a:effectLst>
            <a:glow rad="101600">
              <a:srgbClr val="00FFFF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 call this sequence.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one of the three building blocks of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other two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(sometimes called selection)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Iteration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(looping)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Sequence</a:t>
            </a: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just means that we follow the instructions in order, one line after another.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programs have been flowing from top to bottom in sequence.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effectLst>
                  <a:glow rad="101600">
                    <a:srgbClr val="43FC24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This is about to change!!!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3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Introducing Decision (Selection)!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6185277" y="3584173"/>
            <a:ext cx="2232248" cy="1080120"/>
          </a:xfrm>
          <a:prstGeom prst="flowChartDecision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 &gt; b?</a:t>
            </a:r>
          </a:p>
        </p:txBody>
      </p:sp>
      <p:sp>
        <p:nvSpPr>
          <p:cNvPr id="8" name="Rectangle 7"/>
          <p:cNvSpPr/>
          <p:nvPr/>
        </p:nvSpPr>
        <p:spPr>
          <a:xfrm>
            <a:off x="983432" y="1628800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983432" y="2648068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3432" y="3667336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3432" y="5705872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3432" y="4686604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1697935" y="2570483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1697935" y="3649809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1697935" y="4657921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1697935" y="5738041"/>
            <a:ext cx="155172" cy="1588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473309" y="2216021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673109" y="4952325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417525" y="4952325"/>
            <a:ext cx="1584176" cy="864096"/>
          </a:xfrm>
          <a:prstGeom prst="rect">
            <a:avLst/>
          </a:prstGeom>
          <a:solidFill>
            <a:srgbClr val="006600"/>
          </a:solidFill>
          <a:ln>
            <a:solidFill>
              <a:srgbClr val="00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Statement</a:t>
            </a:r>
          </a:p>
        </p:txBody>
      </p:sp>
      <p:cxnSp>
        <p:nvCxnSpPr>
          <p:cNvPr id="22" name="Straight Arrow Connector 21"/>
          <p:cNvCxnSpPr>
            <a:stCxn id="19" idx="2"/>
            <a:endCxn id="5" idx="0"/>
          </p:cNvCxnSpPr>
          <p:nvPr/>
        </p:nvCxnSpPr>
        <p:spPr>
          <a:xfrm rot="16200000" flipH="1">
            <a:off x="7031372" y="3314144"/>
            <a:ext cx="504056" cy="36004"/>
          </a:xfrm>
          <a:prstGeom prst="straightConnector1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5" idx="1"/>
            <a:endCxn id="20" idx="0"/>
          </p:cNvCxnSpPr>
          <p:nvPr/>
        </p:nvCxnSpPr>
        <p:spPr>
          <a:xfrm rot="10800000" flipV="1">
            <a:off x="5465197" y="4124234"/>
            <a:ext cx="720080" cy="828092"/>
          </a:xfrm>
          <a:prstGeom prst="bentConnector2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hape 31"/>
          <p:cNvCxnSpPr>
            <a:stCxn id="5" idx="3"/>
            <a:endCxn id="21" idx="0"/>
          </p:cNvCxnSpPr>
          <p:nvPr/>
        </p:nvCxnSpPr>
        <p:spPr>
          <a:xfrm>
            <a:off x="8417525" y="4124234"/>
            <a:ext cx="792088" cy="828092"/>
          </a:xfrm>
          <a:prstGeom prst="bentConnector2">
            <a:avLst/>
          </a:prstGeom>
          <a:ln w="69850">
            <a:solidFill>
              <a:srgbClr val="FF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450775" y="3344170"/>
            <a:ext cx="748923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(true)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67888" y="3332145"/>
            <a:ext cx="787395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CA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</a:p>
          <a:p>
            <a:pPr algn="ctr"/>
            <a:r>
              <a:rPr lang="en-CA" b="1" dirty="0">
                <a:solidFill>
                  <a:schemeClr val="bg1"/>
                </a:solidFill>
                <a:effectLst>
                  <a:glow rad="101600">
                    <a:srgbClr val="FF33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(false)</a:t>
            </a:r>
          </a:p>
        </p:txBody>
      </p:sp>
    </p:spTree>
    <p:extLst>
      <p:ext uri="{BB962C8B-B14F-4D97-AF65-F5344CB8AC3E}">
        <p14:creationId xmlns:p14="http://schemas.microsoft.com/office/powerpoint/2010/main" val="20505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  <p:bldP spid="21" grpId="0" animBg="1"/>
      <p:bldP spid="35" grpId="0"/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 err="1">
                <a:solidFill>
                  <a:srgbClr val="FF00FF"/>
                </a:solidFill>
              </a:rPr>
              <a:t>boolean</a:t>
            </a:r>
            <a:r>
              <a:rPr lang="en-CA" dirty="0">
                <a:solidFill>
                  <a:srgbClr val="FF00FF"/>
                </a:solidFill>
              </a:rPr>
              <a:t> </a:t>
            </a:r>
            <a:r>
              <a:rPr lang="en-CA" dirty="0" err="1">
                <a:solidFill>
                  <a:srgbClr val="FF00FF"/>
                </a:solidFill>
              </a:rPr>
              <a:t>myBooleanVar</a:t>
            </a:r>
            <a:r>
              <a:rPr lang="en-CA" dirty="0">
                <a:solidFill>
                  <a:srgbClr val="FF00FF"/>
                </a:solidFill>
              </a:rPr>
              <a:t> = true;</a:t>
            </a:r>
          </a:p>
          <a:p>
            <a:r>
              <a:rPr lang="en-CA" dirty="0"/>
              <a:t>Boolean variables are either </a:t>
            </a:r>
            <a:r>
              <a:rPr lang="en-CA" dirty="0">
                <a:solidFill>
                  <a:srgbClr val="00FFFF"/>
                </a:solidFill>
              </a:rPr>
              <a:t>true</a:t>
            </a:r>
            <a:r>
              <a:rPr lang="en-CA" dirty="0"/>
              <a:t> or </a:t>
            </a:r>
            <a:r>
              <a:rPr lang="en-CA" dirty="0">
                <a:solidFill>
                  <a:srgbClr val="FF00FF"/>
                </a:solidFill>
              </a:rPr>
              <a:t>false</a:t>
            </a:r>
          </a:p>
          <a:p>
            <a:r>
              <a:rPr lang="en-CA" dirty="0">
                <a:solidFill>
                  <a:srgbClr val="00FFFF"/>
                </a:solidFill>
              </a:rPr>
              <a:t>We can evaluate </a:t>
            </a:r>
            <a:r>
              <a:rPr lang="en-CA" dirty="0" err="1">
                <a:solidFill>
                  <a:srgbClr val="00FFFF"/>
                </a:solidFill>
              </a:rPr>
              <a:t>boolean</a:t>
            </a:r>
            <a:r>
              <a:rPr lang="en-CA" dirty="0">
                <a:solidFill>
                  <a:srgbClr val="00FFFF"/>
                </a:solidFill>
              </a:rPr>
              <a:t> expressions and store the true/false value in our </a:t>
            </a:r>
            <a:r>
              <a:rPr lang="en-CA" dirty="0" err="1">
                <a:solidFill>
                  <a:srgbClr val="00FFFF"/>
                </a:solidFill>
              </a:rPr>
              <a:t>boolean</a:t>
            </a:r>
            <a:r>
              <a:rPr lang="en-CA" dirty="0">
                <a:solidFill>
                  <a:srgbClr val="00FFFF"/>
                </a:solidFill>
              </a:rPr>
              <a:t> variable</a:t>
            </a:r>
          </a:p>
          <a:p>
            <a:endParaRPr lang="en-CA" dirty="0">
              <a:solidFill>
                <a:srgbClr val="00FFFF"/>
              </a:solidFill>
            </a:endParaRPr>
          </a:p>
          <a:p>
            <a:r>
              <a:rPr lang="en-CA" dirty="0"/>
              <a:t>So what’s a </a:t>
            </a:r>
            <a:r>
              <a:rPr lang="en-CA" dirty="0" err="1"/>
              <a:t>boolean</a:t>
            </a:r>
            <a:r>
              <a:rPr lang="en-CA" dirty="0"/>
              <a:t> expression?</a:t>
            </a:r>
          </a:p>
          <a:p>
            <a:pPr lvl="1"/>
            <a:r>
              <a:rPr lang="en-CA" dirty="0"/>
              <a:t>A </a:t>
            </a:r>
            <a:r>
              <a:rPr lang="en-CA" dirty="0" err="1"/>
              <a:t>boolean</a:t>
            </a:r>
            <a:r>
              <a:rPr lang="en-CA" dirty="0"/>
              <a:t> expression is like a true/false question on a test.</a:t>
            </a:r>
          </a:p>
          <a:p>
            <a:pPr lvl="1"/>
            <a:r>
              <a:rPr lang="en-CA" dirty="0"/>
              <a:t>What would you circle on a math test if I asked you </a:t>
            </a:r>
          </a:p>
          <a:p>
            <a:pPr lvl="2"/>
            <a:r>
              <a:rPr lang="en-CA" dirty="0"/>
              <a:t>TRUE or FALSE        (7&gt;3)</a:t>
            </a:r>
          </a:p>
          <a:p>
            <a:pPr lvl="2"/>
            <a:r>
              <a:rPr lang="en-CA" dirty="0"/>
              <a:t>TRUE or FALSE        (7&lt;3)</a:t>
            </a:r>
          </a:p>
          <a:p>
            <a:pPr lvl="2"/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 new primitive variable type: </a:t>
            </a:r>
            <a:r>
              <a:rPr lang="en-CA" dirty="0" err="1"/>
              <a:t>boolean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7945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58151B-299E-E603-FE23-DE67FFC1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Expressions</a:t>
            </a:r>
            <a:endParaRPr lang="en-CA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7BA839-3378-4B7D-D405-ADDD2B3960C9}"/>
              </a:ext>
            </a:extLst>
          </p:cNvPr>
          <p:cNvSpPr txBox="1">
            <a:spLocks/>
          </p:cNvSpPr>
          <p:nvPr/>
        </p:nvSpPr>
        <p:spPr>
          <a:xfrm>
            <a:off x="2423604" y="5431367"/>
            <a:ext cx="6491796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ln>
                  <a:noFill/>
                </a:ln>
                <a:solidFill>
                  <a:srgbClr val="00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Week02.booleans.BooleanExpressions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EC335F-2AA8-254F-57D4-08FCC161ECFA}"/>
              </a:ext>
            </a:extLst>
          </p:cNvPr>
          <p:cNvSpPr txBox="1"/>
          <p:nvPr/>
        </p:nvSpPr>
        <p:spPr>
          <a:xfrm rot="19468530">
            <a:off x="5246704" y="4412200"/>
            <a:ext cx="194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Use the debugger!</a:t>
            </a:r>
            <a:endParaRPr lang="en-CA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0326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Boolean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552" y="141278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Comparison Operators</a:t>
            </a:r>
          </a:p>
          <a:p>
            <a:endParaRPr lang="en-CA" dirty="0"/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&lt;	</a:t>
            </a:r>
            <a:r>
              <a:rPr lang="en-CA" dirty="0"/>
              <a:t>	less than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&gt;	</a:t>
            </a:r>
            <a:r>
              <a:rPr lang="en-CA" dirty="0"/>
              <a:t>	greater than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&lt;=</a:t>
            </a:r>
            <a:r>
              <a:rPr lang="en-CA" dirty="0"/>
              <a:t>	less than or equal to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&gt;=</a:t>
            </a:r>
            <a:r>
              <a:rPr lang="en-CA" dirty="0"/>
              <a:t>	greater than or equal to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== </a:t>
            </a:r>
            <a:r>
              <a:rPr lang="en-CA" dirty="0"/>
              <a:t>  	equal to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!=</a:t>
            </a:r>
            <a:r>
              <a:rPr lang="en-CA" dirty="0"/>
              <a:t>	not equal to</a:t>
            </a:r>
          </a:p>
          <a:p>
            <a:pPr lvl="2">
              <a:buNone/>
            </a:pPr>
            <a:r>
              <a:rPr lang="en-CA" dirty="0">
                <a:solidFill>
                  <a:srgbClr val="FF00FF"/>
                </a:solidFill>
              </a:rPr>
              <a:t>!</a:t>
            </a:r>
            <a:r>
              <a:rPr lang="en-CA" dirty="0"/>
              <a:t>		not</a:t>
            </a:r>
          </a:p>
        </p:txBody>
      </p:sp>
      <p:sp>
        <p:nvSpPr>
          <p:cNvPr id="5" name="Rectangle 4"/>
          <p:cNvSpPr/>
          <p:nvPr/>
        </p:nvSpPr>
        <p:spPr>
          <a:xfrm>
            <a:off x="2495600" y="4817096"/>
            <a:ext cx="4824536" cy="916159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778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10277"/>
            <a:ext cx="10972800" cy="1143000"/>
          </a:xfrm>
        </p:spPr>
        <p:txBody>
          <a:bodyPr/>
          <a:lstStyle/>
          <a:p>
            <a:r>
              <a:rPr lang="en-US" dirty="0"/>
              <a:t>Rules of the JVM… </a:t>
            </a:r>
            <a:r>
              <a:rPr lang="en-US" i="1" dirty="0">
                <a:solidFill>
                  <a:srgbClr val="FF00FF"/>
                </a:solidFill>
              </a:rPr>
              <a:t>So Far!!!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39" y="932723"/>
            <a:ext cx="12048661" cy="5664629"/>
          </a:xfrm>
        </p:spPr>
        <p:txBody>
          <a:bodyPr>
            <a:noAutofit/>
          </a:bodyPr>
          <a:lstStyle/>
          <a:p>
            <a:pPr marL="685783" indent="-685783">
              <a:buFont typeface="+mj-lt"/>
              <a:buAutoNum type="arabicPeriod"/>
            </a:pPr>
            <a:r>
              <a:rPr lang="en-US" sz="3200" dirty="0">
                <a:solidFill>
                  <a:srgbClr val="00FF00"/>
                </a:solidFill>
              </a:rPr>
              <a:t>The first time a class is accessed, the JVM loads the bytecode from the .class file into the </a:t>
            </a:r>
            <a:r>
              <a:rPr lang="en-US" sz="3200" i="1" dirty="0">
                <a:solidFill>
                  <a:srgbClr val="FF00FF"/>
                </a:solidFill>
              </a:rPr>
              <a:t>method</a:t>
            </a:r>
            <a:r>
              <a:rPr lang="en-US" sz="3200" dirty="0">
                <a:solidFill>
                  <a:srgbClr val="00FF00"/>
                </a:solidFill>
              </a:rPr>
              <a:t> area of memory.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200" dirty="0"/>
              <a:t>The JVM always starts running our code at the beginning of the </a:t>
            </a:r>
            <a:r>
              <a:rPr lang="en-US" sz="3200" i="1" dirty="0">
                <a:solidFill>
                  <a:srgbClr val="FF00FF"/>
                </a:solidFill>
              </a:rPr>
              <a:t>main</a:t>
            </a:r>
            <a:r>
              <a:rPr lang="en-US" sz="3200" dirty="0"/>
              <a:t> method.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200" dirty="0"/>
              <a:t>Variables whose type starts with a lower-case letter (int, double, </a:t>
            </a:r>
            <a:r>
              <a:rPr lang="en-US" sz="3200" dirty="0" err="1"/>
              <a:t>boolean</a:t>
            </a:r>
            <a:r>
              <a:rPr lang="en-US" sz="3200" dirty="0"/>
              <a:t>, </a:t>
            </a:r>
            <a:r>
              <a:rPr lang="en-US" sz="3200" dirty="0" err="1"/>
              <a:t>etc</a:t>
            </a:r>
            <a:r>
              <a:rPr lang="en-US" sz="3200" dirty="0"/>
              <a:t>) are </a:t>
            </a:r>
            <a:r>
              <a:rPr lang="en-US" sz="32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PRIMITIVE</a:t>
            </a:r>
            <a:r>
              <a:rPr lang="en-US" sz="3200" dirty="0"/>
              <a:t> variables.  They store values that we can access later.</a:t>
            </a:r>
          </a:p>
          <a:p>
            <a:pPr marL="685783" indent="-685783">
              <a:buFont typeface="+mj-lt"/>
              <a:buAutoNum type="arabicPeriod"/>
            </a:pPr>
            <a:endParaRPr lang="en-US" sz="3200" dirty="0"/>
          </a:p>
        </p:txBody>
      </p:sp>
      <p:pic>
        <p:nvPicPr>
          <p:cNvPr id="4" name="Picture 2" descr="Dev.java: The Destination for Java Developers">
            <a:extLst>
              <a:ext uri="{FF2B5EF4-FFF2-40B4-BE49-F238E27FC236}">
                <a16:creationId xmlns:a16="http://schemas.microsoft.com/office/drawing/2014/main" id="{1DFD742C-060A-853E-87CA-F42BD4AAA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00" b="96000" l="10000" r="90000">
                        <a14:foregroundMark x1="46200" y1="23600" x2="46200" y2="23600"/>
                        <a14:foregroundMark x1="53600" y1="35600" x2="53600" y2="35600"/>
                        <a14:foregroundMark x1="52600" y1="46600" x2="52600" y2="46600"/>
                        <a14:foregroundMark x1="69800" y1="47200" x2="69800" y2="47200"/>
                        <a14:foregroundMark x1="49000" y1="51800" x2="49000" y2="51800"/>
                        <a14:foregroundMark x1="45600" y1="58600" x2="45600" y2="58600"/>
                        <a14:foregroundMark x1="31200" y1="81000" x2="31200" y2="81000"/>
                        <a14:foregroundMark x1="39800" y1="82200" x2="39800" y2="82200"/>
                        <a14:foregroundMark x1="50200" y1="82200" x2="50200" y2="82200"/>
                        <a14:foregroundMark x1="65800" y1="83400" x2="65800" y2="83400"/>
                        <a14:foregroundMark x1="29000" y1="93200" x2="29000" y2="93200"/>
                        <a14:foregroundMark x1="29600" y1="93600" x2="29600" y2="93600"/>
                        <a14:foregroundMark x1="29000" y1="96000" x2="29000" y2="96000"/>
                        <a14:foregroundMark x1="73200" y1="79400" x2="73200" y2="79400"/>
                        <a14:foregroundMark x1="61800" y1="67200" x2="61800" y2="67200"/>
                        <a14:foregroundMark x1="38200" y1="65000" x2="38200" y2="65000"/>
                        <a14:foregroundMark x1="38400" y1="67000" x2="38400" y2="67000"/>
                        <a14:foregroundMark x1="36200" y1="66400" x2="36200" y2="66400"/>
                        <a14:foregroundMark x1="42000" y1="41400" x2="42000" y2="41400"/>
                        <a14:foregroundMark x1="47400" y1="40200" x2="47400" y2="40200"/>
                        <a14:foregroundMark x1="42800" y1="41400" x2="42800" y2="41400"/>
                        <a14:foregroundMark x1="48600" y1="41000" x2="48600" y2="41000"/>
                        <a14:foregroundMark x1="59800" y1="21400" x2="59800" y2="21400"/>
                        <a14:foregroundMark x1="60600" y1="20800" x2="60600" y2="20800"/>
                        <a14:foregroundMark x1="60800" y1="20800" x2="60800" y2="20800"/>
                        <a14:foregroundMark x1="55600" y1="9200" x2="55600" y2="9200"/>
                        <a14:foregroundMark x1="28000" y1="95000" x2="28000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769" y="4656722"/>
            <a:ext cx="2092491" cy="20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0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Logical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68764"/>
            <a:ext cx="8229600" cy="4857403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What if I want to test for two things to be true?</a:t>
            </a:r>
          </a:p>
          <a:p>
            <a:r>
              <a:rPr lang="en-CA" dirty="0"/>
              <a:t>For example, what if I want to know if a number is greater than 10 and less than 20?</a:t>
            </a:r>
          </a:p>
          <a:p>
            <a:endParaRPr lang="en-CA" dirty="0"/>
          </a:p>
          <a:p>
            <a:r>
              <a:rPr lang="en-CA" dirty="0">
                <a:solidFill>
                  <a:srgbClr val="00FFFF"/>
                </a:solidFill>
              </a:rPr>
              <a:t>&amp;&amp;   means </a:t>
            </a:r>
            <a:r>
              <a:rPr lang="en-CA" dirty="0">
                <a:solidFill>
                  <a:srgbClr val="FF00FF"/>
                </a:solidFill>
              </a:rPr>
              <a:t>AND</a:t>
            </a:r>
          </a:p>
          <a:p>
            <a:r>
              <a:rPr lang="en-CA" dirty="0">
                <a:solidFill>
                  <a:srgbClr val="00FFFF"/>
                </a:solidFill>
              </a:rPr>
              <a:t>||        means </a:t>
            </a:r>
            <a:r>
              <a:rPr lang="en-CA" dirty="0">
                <a:solidFill>
                  <a:srgbClr val="FF00FF"/>
                </a:solidFill>
              </a:rPr>
              <a:t>OR</a:t>
            </a:r>
          </a:p>
          <a:p>
            <a:r>
              <a:rPr lang="en-CA" dirty="0">
                <a:solidFill>
                  <a:srgbClr val="00FFFF"/>
                </a:solidFill>
              </a:rPr>
              <a:t>!	    We already know this means </a:t>
            </a:r>
            <a:r>
              <a:rPr lang="en-CA" dirty="0">
                <a:solidFill>
                  <a:srgbClr val="FF00FF"/>
                </a:solidFill>
              </a:rPr>
              <a:t>NOT</a:t>
            </a:r>
          </a:p>
          <a:p>
            <a:r>
              <a:rPr lang="en-CA" dirty="0">
                <a:solidFill>
                  <a:srgbClr val="00FFFF"/>
                </a:solidFill>
              </a:rPr>
              <a:t>^	    means </a:t>
            </a:r>
            <a:r>
              <a:rPr lang="en-CA" dirty="0">
                <a:solidFill>
                  <a:srgbClr val="FF00FF"/>
                </a:solidFill>
              </a:rPr>
              <a:t>EXCLUSIVE OR </a:t>
            </a:r>
          </a:p>
          <a:p>
            <a:pPr lvl="3"/>
            <a:r>
              <a:rPr lang="en-CA" dirty="0"/>
              <a:t> (Exclusive OR evaluates to true if one or the other of two conditions are true but not both.)</a:t>
            </a:r>
          </a:p>
          <a:p>
            <a:endParaRPr lang="en-CA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59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4611F2-7819-46B6-F789-F1E8BEA72D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EDB98-0D5C-4A1A-F720-48DBD38B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remembers </a:t>
            </a:r>
            <a:r>
              <a:rPr lang="en-US" dirty="0" err="1"/>
              <a:t>Bedmas</a:t>
            </a:r>
            <a:r>
              <a:rPr lang="en-US" dirty="0"/>
              <a:t>?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A39BA4-3AA2-595B-8946-C6F1FE63A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698"/>
              </p:ext>
            </p:extLst>
          </p:nvPr>
        </p:nvGraphicFramePr>
        <p:xfrm>
          <a:off x="609600" y="1549023"/>
          <a:ext cx="3952973" cy="2560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1332">
                  <a:extLst>
                    <a:ext uri="{9D8B030D-6E8A-4147-A177-3AD203B41FA5}">
                      <a16:colId xmlns:a16="http://schemas.microsoft.com/office/drawing/2014/main" val="3871081572"/>
                    </a:ext>
                  </a:extLst>
                </a:gridCol>
                <a:gridCol w="3501641">
                  <a:extLst>
                    <a:ext uri="{9D8B030D-6E8A-4147-A177-3AD203B41FA5}">
                      <a16:colId xmlns:a16="http://schemas.microsoft.com/office/drawing/2014/main" val="2819631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Brackets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15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Exponents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93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DM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Division or multiplication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Addition or subtraction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4360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7C4D23-1DF4-6A0C-6A97-8A81562275D1}"/>
              </a:ext>
            </a:extLst>
          </p:cNvPr>
          <p:cNvSpPr txBox="1"/>
          <p:nvPr/>
        </p:nvSpPr>
        <p:spPr>
          <a:xfrm>
            <a:off x="480766" y="109964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</a:rPr>
              <a:t>Left to right!</a:t>
            </a:r>
            <a:endParaRPr lang="en-CA" b="1" dirty="0">
              <a:solidFill>
                <a:srgbClr val="FF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0ACB1-FF75-B626-D662-CF6EB581B6DA}"/>
              </a:ext>
            </a:extLst>
          </p:cNvPr>
          <p:cNvSpPr txBox="1"/>
          <p:nvPr/>
        </p:nvSpPr>
        <p:spPr>
          <a:xfrm>
            <a:off x="5174578" y="2608869"/>
            <a:ext cx="6524085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219170">
              <a:spcBef>
                <a:spcPct val="0"/>
              </a:spcBef>
              <a:buNone/>
              <a:defRPr lang="en-CA" sz="3600" b="1" i="0" cap="small" baseline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Well, Welcome to BNAO</a:t>
            </a:r>
          </a:p>
          <a:p>
            <a:r>
              <a:rPr lang="en-US" sz="2000" dirty="0"/>
              <a:t>(pronounced BNNAAAAOOOO  ;-&gt;) </a:t>
            </a:r>
            <a:endParaRPr lang="en-CA" sz="2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8569705-D95C-079B-6AB7-2C45C594C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15724"/>
              </p:ext>
            </p:extLst>
          </p:nvPr>
        </p:nvGraphicFramePr>
        <p:xfrm>
          <a:off x="6748021" y="3878375"/>
          <a:ext cx="3952973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1332">
                  <a:extLst>
                    <a:ext uri="{9D8B030D-6E8A-4147-A177-3AD203B41FA5}">
                      <a16:colId xmlns:a16="http://schemas.microsoft.com/office/drawing/2014/main" val="3871081572"/>
                    </a:ext>
                  </a:extLst>
                </a:gridCol>
                <a:gridCol w="3501641">
                  <a:extLst>
                    <a:ext uri="{9D8B030D-6E8A-4147-A177-3AD203B41FA5}">
                      <a16:colId xmlns:a16="http://schemas.microsoft.com/office/drawing/2014/main" val="2819631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Brackets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15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 !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93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  &amp;&amp;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2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endParaRPr lang="en-CA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 ||</a:t>
                      </a:r>
                      <a:endParaRPr lang="en-CA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4360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1B4CA3-4459-193D-F52D-EF0C08D1F32D}"/>
              </a:ext>
            </a:extLst>
          </p:cNvPr>
          <p:cNvSpPr txBox="1"/>
          <p:nvPr/>
        </p:nvSpPr>
        <p:spPr>
          <a:xfrm>
            <a:off x="6619187" y="3429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</a:rPr>
              <a:t>Left to right!</a:t>
            </a:r>
            <a:endParaRPr lang="en-CA" b="1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8618C9-2926-0736-1AE5-DC5EF078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BNAO</a:t>
            </a:r>
            <a:endParaRPr lang="en-CA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AFA4B94-3F6D-AB93-E557-62D57A1F9A91}"/>
              </a:ext>
            </a:extLst>
          </p:cNvPr>
          <p:cNvSpPr txBox="1">
            <a:spLocks/>
          </p:cNvSpPr>
          <p:nvPr/>
        </p:nvSpPr>
        <p:spPr>
          <a:xfrm>
            <a:off x="3560075" y="5465233"/>
            <a:ext cx="5321457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ln>
                  <a:noFill/>
                </a:ln>
                <a:solidFill>
                  <a:srgbClr val="00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Week02.booleanorder.OrderOfOps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7027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If Statements!  Now Things get interesting....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316" y="1556792"/>
            <a:ext cx="9227368" cy="4137323"/>
          </a:xfrm>
        </p:spPr>
        <p:txBody>
          <a:bodyPr/>
          <a:lstStyle/>
          <a:p>
            <a:r>
              <a:rPr lang="en-CA" dirty="0"/>
              <a:t>If statements allow us branch the flow of our code, based on Boolean expressions!</a:t>
            </a:r>
          </a:p>
          <a:p>
            <a:pPr marL="0" indent="0">
              <a:buNone/>
            </a:pPr>
            <a:endParaRPr lang="en-C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D9013F-B092-E3C9-22D5-45BDF6041C0C}"/>
              </a:ext>
            </a:extLst>
          </p:cNvPr>
          <p:cNvGrpSpPr/>
          <p:nvPr/>
        </p:nvGrpSpPr>
        <p:grpSpPr>
          <a:xfrm>
            <a:off x="7891847" y="3480679"/>
            <a:ext cx="4007273" cy="2771648"/>
            <a:chOff x="6784713" y="2894751"/>
            <a:chExt cx="5328592" cy="3600400"/>
          </a:xfrm>
        </p:grpSpPr>
        <p:sp>
          <p:nvSpPr>
            <p:cNvPr id="4" name="Flowchart: Decision 3">
              <a:extLst>
                <a:ext uri="{FF2B5EF4-FFF2-40B4-BE49-F238E27FC236}">
                  <a16:creationId xmlns:a16="http://schemas.microsoft.com/office/drawing/2014/main" id="{0A650E5D-E871-28F7-B2ED-8432D3E8745D}"/>
                </a:ext>
              </a:extLst>
            </p:cNvPr>
            <p:cNvSpPr/>
            <p:nvPr/>
          </p:nvSpPr>
          <p:spPr>
            <a:xfrm>
              <a:off x="8296881" y="4262903"/>
              <a:ext cx="2232248" cy="1080120"/>
            </a:xfrm>
            <a:prstGeom prst="flowChartDecision">
              <a:avLst/>
            </a:prstGeom>
            <a:solidFill>
              <a:srgbClr val="006600"/>
            </a:solidFill>
            <a:ln>
              <a:solidFill>
                <a:srgbClr val="00FF00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Is a &gt; b?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6B5037-5378-E860-563B-B863D26A6486}"/>
                </a:ext>
              </a:extLst>
            </p:cNvPr>
            <p:cNvSpPr/>
            <p:nvPr/>
          </p:nvSpPr>
          <p:spPr>
            <a:xfrm>
              <a:off x="8584913" y="2894751"/>
              <a:ext cx="1584176" cy="864096"/>
            </a:xfrm>
            <a:prstGeom prst="rect">
              <a:avLst/>
            </a:prstGeom>
            <a:solidFill>
              <a:srgbClr val="006600"/>
            </a:solidFill>
            <a:ln>
              <a:solidFill>
                <a:srgbClr val="00FF00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Java Statement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6F8BBE-8CD8-0ADB-F9E6-0A2BA80BE0DA}"/>
                </a:ext>
              </a:extLst>
            </p:cNvPr>
            <p:cNvSpPr/>
            <p:nvPr/>
          </p:nvSpPr>
          <p:spPr>
            <a:xfrm>
              <a:off x="6784713" y="5631055"/>
              <a:ext cx="1584176" cy="864096"/>
            </a:xfrm>
            <a:prstGeom prst="rect">
              <a:avLst/>
            </a:prstGeom>
            <a:solidFill>
              <a:srgbClr val="006600"/>
            </a:solidFill>
            <a:ln>
              <a:solidFill>
                <a:srgbClr val="00FF00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Java Statement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6D3EE-A0BA-F175-128C-BDDB0C5CD5C2}"/>
                </a:ext>
              </a:extLst>
            </p:cNvPr>
            <p:cNvSpPr/>
            <p:nvPr/>
          </p:nvSpPr>
          <p:spPr>
            <a:xfrm>
              <a:off x="10529129" y="5631055"/>
              <a:ext cx="1584176" cy="864096"/>
            </a:xfrm>
            <a:prstGeom prst="rect">
              <a:avLst/>
            </a:prstGeom>
            <a:solidFill>
              <a:srgbClr val="006600"/>
            </a:solidFill>
            <a:ln>
              <a:solidFill>
                <a:srgbClr val="00FF00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Java Statement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D246AC4-EF00-7987-B8BD-A62CB32C1F53}"/>
                </a:ext>
              </a:extLst>
            </p:cNvPr>
            <p:cNvCxnSpPr>
              <a:stCxn id="5" idx="2"/>
              <a:endCxn id="4" idx="0"/>
            </p:cNvCxnSpPr>
            <p:nvPr/>
          </p:nvCxnSpPr>
          <p:spPr>
            <a:xfrm rot="16200000" flipH="1">
              <a:off x="9142976" y="3992874"/>
              <a:ext cx="504056" cy="36004"/>
            </a:xfrm>
            <a:prstGeom prst="straightConnector1">
              <a:avLst/>
            </a:prstGeom>
            <a:ln w="69850">
              <a:solidFill>
                <a:srgbClr val="FFFF00"/>
              </a:solidFill>
              <a:tailEnd type="arrow"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hape 30">
              <a:extLst>
                <a:ext uri="{FF2B5EF4-FFF2-40B4-BE49-F238E27FC236}">
                  <a16:creationId xmlns:a16="http://schemas.microsoft.com/office/drawing/2014/main" id="{ABD73545-B63A-08BD-8088-96E734EFE5E0}"/>
                </a:ext>
              </a:extLst>
            </p:cNvPr>
            <p:cNvCxnSpPr>
              <a:stCxn id="4" idx="1"/>
              <a:endCxn id="6" idx="0"/>
            </p:cNvCxnSpPr>
            <p:nvPr/>
          </p:nvCxnSpPr>
          <p:spPr>
            <a:xfrm rot="10800000" flipV="1">
              <a:off x="7576801" y="4802964"/>
              <a:ext cx="720080" cy="828092"/>
            </a:xfrm>
            <a:prstGeom prst="bentConnector2">
              <a:avLst/>
            </a:prstGeom>
            <a:ln w="69850">
              <a:solidFill>
                <a:srgbClr val="FFFF00"/>
              </a:solidFill>
              <a:tailEnd type="arrow"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hape 31">
              <a:extLst>
                <a:ext uri="{FF2B5EF4-FFF2-40B4-BE49-F238E27FC236}">
                  <a16:creationId xmlns:a16="http://schemas.microsoft.com/office/drawing/2014/main" id="{C55A0523-3DB2-70ED-263F-7C8EB118D812}"/>
                </a:ext>
              </a:extLst>
            </p:cNvPr>
            <p:cNvCxnSpPr>
              <a:stCxn id="4" idx="3"/>
              <a:endCxn id="7" idx="0"/>
            </p:cNvCxnSpPr>
            <p:nvPr/>
          </p:nvCxnSpPr>
          <p:spPr>
            <a:xfrm>
              <a:off x="10529129" y="4802964"/>
              <a:ext cx="792088" cy="828092"/>
            </a:xfrm>
            <a:prstGeom prst="bentConnector2">
              <a:avLst/>
            </a:prstGeom>
            <a:ln w="69850">
              <a:solidFill>
                <a:srgbClr val="FFFF00"/>
              </a:solidFill>
              <a:tailEnd type="arrow"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21C086-5A1D-D061-0415-C76364D3177F}"/>
                </a:ext>
              </a:extLst>
            </p:cNvPr>
            <p:cNvSpPr txBox="1"/>
            <p:nvPr/>
          </p:nvSpPr>
          <p:spPr>
            <a:xfrm>
              <a:off x="7562379" y="4022900"/>
              <a:ext cx="748923" cy="64633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Yes</a:t>
              </a:r>
            </a:p>
            <a:p>
              <a:pPr algn="ctr"/>
              <a:r>
                <a:rPr lang="en-CA" b="1" dirty="0">
                  <a:solidFill>
                    <a:schemeClr val="bg1"/>
                  </a:solidFill>
                  <a:effectLst>
                    <a:glow rad="101600">
                      <a:srgbClr val="43FC24">
                        <a:alpha val="6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(true)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79DFC3-1942-DF18-3C83-D020550B3191}"/>
                </a:ext>
              </a:extLst>
            </p:cNvPr>
            <p:cNvSpPr txBox="1"/>
            <p:nvPr/>
          </p:nvSpPr>
          <p:spPr>
            <a:xfrm>
              <a:off x="10679492" y="4010875"/>
              <a:ext cx="787395" cy="64633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</a:t>
              </a:r>
            </a:p>
            <a:p>
              <a:pPr algn="ctr"/>
              <a:r>
                <a:rPr lang="en-CA" b="1" dirty="0">
                  <a:solidFill>
                    <a:schemeClr val="bg1"/>
                  </a:solidFill>
                  <a:effectLst>
                    <a:glow rad="101600">
                      <a:srgbClr val="FF3300">
                        <a:alpha val="6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(false)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9907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Anatomy of an if statement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59" y="2500713"/>
            <a:ext cx="8545780" cy="204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C61E3C-F530-D621-C672-5AC9275223D0}"/>
              </a:ext>
            </a:extLst>
          </p:cNvPr>
          <p:cNvCxnSpPr/>
          <p:nvPr/>
        </p:nvCxnSpPr>
        <p:spPr>
          <a:xfrm>
            <a:off x="3509318" y="3204520"/>
            <a:ext cx="700217" cy="0"/>
          </a:xfrm>
          <a:prstGeom prst="line">
            <a:avLst/>
          </a:prstGeom>
          <a:ln w="57150">
            <a:solidFill>
              <a:srgbClr val="00FFFF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BC741B-54BA-8BAD-8987-5B0F516B9791}"/>
              </a:ext>
            </a:extLst>
          </p:cNvPr>
          <p:cNvCxnSpPr/>
          <p:nvPr/>
        </p:nvCxnSpPr>
        <p:spPr>
          <a:xfrm>
            <a:off x="1243914" y="2273643"/>
            <a:ext cx="2034745" cy="724930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47D2E9-0371-153B-748E-ECBE47EC17B5}"/>
              </a:ext>
            </a:extLst>
          </p:cNvPr>
          <p:cNvSpPr txBox="1"/>
          <p:nvPr/>
        </p:nvSpPr>
        <p:spPr>
          <a:xfrm>
            <a:off x="274050" y="1873533"/>
            <a:ext cx="175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endParaRPr lang="en-CA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3213CC-934E-3C49-15FC-70C034332E16}"/>
              </a:ext>
            </a:extLst>
          </p:cNvPr>
          <p:cNvCxnSpPr>
            <a:cxnSpLocks/>
          </p:cNvCxnSpPr>
          <p:nvPr/>
        </p:nvCxnSpPr>
        <p:spPr>
          <a:xfrm flipH="1" flipV="1">
            <a:off x="3859426" y="3241267"/>
            <a:ext cx="3587579" cy="2245133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6A5129-EAD7-DAB6-7843-7739329E5CCA}"/>
              </a:ext>
            </a:extLst>
          </p:cNvPr>
          <p:cNvSpPr txBox="1"/>
          <p:nvPr/>
        </p:nvSpPr>
        <p:spPr>
          <a:xfrm>
            <a:off x="7447005" y="5387545"/>
            <a:ext cx="2476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b="1" dirty="0" err="1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sz="2000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expression</a:t>
            </a:r>
            <a:endParaRPr lang="en-CA" sz="2000" b="1" dirty="0">
              <a:solidFill>
                <a:srgbClr val="00FFFF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7495BA5-56CC-9676-B428-0AB399C03624}"/>
              </a:ext>
            </a:extLst>
          </p:cNvPr>
          <p:cNvSpPr/>
          <p:nvPr/>
        </p:nvSpPr>
        <p:spPr>
          <a:xfrm>
            <a:off x="2880100" y="3335473"/>
            <a:ext cx="230659" cy="807308"/>
          </a:xfrm>
          <a:prstGeom prst="leftBrace">
            <a:avLst/>
          </a:prstGeom>
          <a:ln w="57150">
            <a:solidFill>
              <a:srgbClr val="43F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C5A778-025B-B874-5020-150BE0DC087D}"/>
              </a:ext>
            </a:extLst>
          </p:cNvPr>
          <p:cNvSpPr txBox="1"/>
          <p:nvPr/>
        </p:nvSpPr>
        <p:spPr>
          <a:xfrm>
            <a:off x="914401" y="3043820"/>
            <a:ext cx="2034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3FC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our Boolean expression evaluates to true, we run this code block</a:t>
            </a:r>
            <a:endParaRPr lang="en-CA" sz="2000" b="1" dirty="0">
              <a:solidFill>
                <a:srgbClr val="43FC24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2ECBF7-4154-201D-70B4-B3549C8D7AD5}"/>
              </a:ext>
            </a:extLst>
          </p:cNvPr>
          <p:cNvCxnSpPr>
            <a:cxnSpLocks/>
          </p:cNvCxnSpPr>
          <p:nvPr/>
        </p:nvCxnSpPr>
        <p:spPr>
          <a:xfrm flipV="1">
            <a:off x="2261286" y="4363833"/>
            <a:ext cx="1017373" cy="1559172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B5E2E4-3196-AC53-0599-768BE2A9EE45}"/>
              </a:ext>
            </a:extLst>
          </p:cNvPr>
          <p:cNvSpPr txBox="1"/>
          <p:nvPr/>
        </p:nvSpPr>
        <p:spPr>
          <a:xfrm>
            <a:off x="1322353" y="5881678"/>
            <a:ext cx="6235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line is after our if code block so it will run either way</a:t>
            </a:r>
            <a:endParaRPr lang="en-CA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8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 animBg="1"/>
      <p:bldP spid="22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If Statement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1" y="2328867"/>
            <a:ext cx="8545780" cy="204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07568" y="3068960"/>
            <a:ext cx="8136904" cy="864096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07568" y="2328863"/>
            <a:ext cx="4824536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07568" y="2707447"/>
            <a:ext cx="4809635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71664" y="251816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819782" y="3933056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9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6" y="2276873"/>
            <a:ext cx="8608261" cy="194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If Statement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0341" y="2987750"/>
            <a:ext cx="8208151" cy="919847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07568" y="2286331"/>
            <a:ext cx="4824536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07568" y="2664915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03712" y="229428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819782" y="3933056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6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Ifs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1484789"/>
            <a:ext cx="5112568" cy="476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07768" y="2620557"/>
            <a:ext cx="4536504" cy="100811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07769" y="4708789"/>
            <a:ext cx="4551407" cy="1008112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9736" y="3626480"/>
            <a:ext cx="4824536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19737" y="5716901"/>
            <a:ext cx="4839439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9736" y="1501845"/>
            <a:ext cx="4824536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34637" y="2209475"/>
            <a:ext cx="4809635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62716" y="2014048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4639" y="4295647"/>
            <a:ext cx="4824536" cy="37858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34539" y="4011126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518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4" grpId="0"/>
      <p:bldP spid="12" grpId="0" animBg="1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700812"/>
            <a:ext cx="4895851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51784" y="2708920"/>
            <a:ext cx="4176464" cy="93610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51785" y="3958617"/>
            <a:ext cx="4212468" cy="93610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51785" y="5157192"/>
            <a:ext cx="4212468" cy="93610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60804" y="1772816"/>
            <a:ext cx="4536504" cy="2880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09115" y="2420888"/>
            <a:ext cx="4536504" cy="2880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71864" y="219437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90540" y="3635837"/>
            <a:ext cx="4536504" cy="2880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94801" y="3395137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27748" y="4869160"/>
            <a:ext cx="4536504" cy="2880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88751" y="4619272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8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 animBg="1"/>
      <p:bldP spid="12" grpId="0" animBg="1"/>
      <p:bldP spid="5" grpId="0"/>
      <p:bldP spid="13" grpId="0" animBg="1"/>
      <p:bldP spid="10" grpId="0"/>
      <p:bldP spid="14" grpId="0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7230E-DBC7-8A52-F80B-013A92DA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Week02.Yourturn2.Iffy (</a:t>
            </a:r>
            <a:r>
              <a:rPr lang="en-US" dirty="0" err="1"/>
              <a:t>PartA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37F09-4027-0737-5E25-052109528945}"/>
              </a:ext>
            </a:extLst>
          </p:cNvPr>
          <p:cNvSpPr txBox="1"/>
          <p:nvPr/>
        </p:nvSpPr>
        <p:spPr>
          <a:xfrm>
            <a:off x="11333491" y="64040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6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4512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19405"/>
            <a:ext cx="10972800" cy="1143000"/>
          </a:xfrm>
        </p:spPr>
        <p:txBody>
          <a:bodyPr/>
          <a:lstStyle/>
          <a:p>
            <a:r>
              <a:rPr lang="en-US" dirty="0"/>
              <a:t>Local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40701"/>
            <a:ext cx="10972800" cy="4525963"/>
          </a:xfrm>
        </p:spPr>
        <p:txBody>
          <a:bodyPr>
            <a:normAutofit/>
          </a:bodyPr>
          <a:lstStyle/>
          <a:p>
            <a:pPr>
              <a:tabLst>
                <a:tab pos="2628834" algn="l"/>
              </a:tabLst>
            </a:pPr>
            <a:r>
              <a:rPr lang="en-US" sz="3200" dirty="0"/>
              <a:t>Any variable of any type that is declared inside of a </a:t>
            </a:r>
            <a:r>
              <a:rPr lang="en-US" sz="3200" i="1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method’s code block</a:t>
            </a:r>
            <a:r>
              <a:rPr lang="en-US" sz="3200" dirty="0">
                <a:solidFill>
                  <a:srgbClr val="FF00FF"/>
                </a:solidFill>
              </a:rPr>
              <a:t>.  (any method, not just the main method)</a:t>
            </a:r>
          </a:p>
          <a:p>
            <a:pPr>
              <a:tabLst>
                <a:tab pos="2628834" algn="l"/>
              </a:tabLst>
            </a:pPr>
            <a:r>
              <a:rPr lang="en-US" sz="3200" dirty="0">
                <a:solidFill>
                  <a:srgbClr val="00FF00"/>
                </a:solidFill>
              </a:rPr>
              <a:t>Local variables are always stored in the current stack frame of the stack, while the program is running</a:t>
            </a:r>
          </a:p>
          <a:p>
            <a:pPr>
              <a:tabLst>
                <a:tab pos="2628834" algn="l"/>
              </a:tabLst>
            </a:pPr>
            <a:r>
              <a:rPr lang="en-US" sz="3200" dirty="0">
                <a:solidFill>
                  <a:srgbClr val="00FF00"/>
                </a:solidFill>
              </a:rPr>
              <a:t>So, what’s a stack?</a:t>
            </a:r>
          </a:p>
        </p:txBody>
      </p:sp>
      <p:pic>
        <p:nvPicPr>
          <p:cNvPr id="2050" name="Picture 2" descr="C:\Users\ITSC\AppData\Local\Temp\SNAGHTMLcc649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22" y="3997805"/>
            <a:ext cx="3648405" cy="287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35955" y="4101076"/>
            <a:ext cx="2631853" cy="266514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1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7517" y="4965171"/>
            <a:ext cx="2454287" cy="1774204"/>
          </a:xfrm>
          <a:prstGeom prst="rect">
            <a:avLst/>
          </a:prstGeom>
          <a:solidFill>
            <a:srgbClr val="00FFFF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333" b="1" dirty="0">
                <a:solidFill>
                  <a:schemeClr val="tx1"/>
                </a:solidFill>
              </a:rPr>
              <a:t>current stack frame: main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6946" y="6115472"/>
            <a:ext cx="2268847" cy="38586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133" b="1" dirty="0">
                <a:solidFill>
                  <a:schemeClr val="tx1"/>
                </a:solidFill>
              </a:rPr>
              <a:t>book1</a:t>
            </a:r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6950" y="5635420"/>
            <a:ext cx="2268847" cy="385869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133" b="1" dirty="0" err="1">
                <a:solidFill>
                  <a:schemeClr val="tx1"/>
                </a:solidFill>
              </a:rPr>
              <a:t>int</a:t>
            </a:r>
            <a:r>
              <a:rPr lang="en-CA" sz="2133" b="1" dirty="0">
                <a:solidFill>
                  <a:schemeClr val="tx1"/>
                </a:solidFill>
              </a:rPr>
              <a:t> </a:t>
            </a:r>
            <a:r>
              <a:rPr lang="en-CA" sz="2133" b="1" dirty="0" err="1">
                <a:solidFill>
                  <a:schemeClr val="tx1"/>
                </a:solidFill>
              </a:rPr>
              <a:t>favNum</a:t>
            </a:r>
            <a:r>
              <a:rPr lang="en-CA" sz="2133" b="1" dirty="0">
                <a:solidFill>
                  <a:schemeClr val="tx1"/>
                </a:solidFill>
              </a:rPr>
              <a:t> = 6</a:t>
            </a:r>
            <a:endParaRPr lang="en-US" sz="2133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24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if/else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OK, what if we want to do </a:t>
            </a:r>
            <a:r>
              <a:rPr lang="en-CA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thing if a </a:t>
            </a:r>
            <a:r>
              <a:rPr lang="en-CA" dirty="0" err="1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r>
              <a:rPr lang="en-CA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expression evaluates to true </a:t>
            </a:r>
            <a:r>
              <a:rPr lang="en-CA" dirty="0"/>
              <a:t>and </a:t>
            </a:r>
            <a:r>
              <a:rPr lang="en-CA" dirty="0">
                <a:effectLst>
                  <a:glow rad="101600">
                    <a:srgbClr val="FF0000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another thing if it evaluates to false</a:t>
            </a:r>
            <a:r>
              <a:rPr lang="en-CA" dirty="0"/>
              <a:t>?</a:t>
            </a:r>
          </a:p>
          <a:p>
            <a:endParaRPr lang="en-CA" dirty="0"/>
          </a:p>
          <a:p>
            <a:pPr lvl="1"/>
            <a:r>
              <a:rPr lang="en-CA" dirty="0"/>
              <a:t>If you are hungry</a:t>
            </a:r>
          </a:p>
          <a:p>
            <a:pPr lvl="2"/>
            <a:r>
              <a:rPr lang="en-CA" dirty="0"/>
              <a:t>Eat two slices of pizza</a:t>
            </a:r>
          </a:p>
          <a:p>
            <a:pPr lvl="1"/>
            <a:r>
              <a:rPr lang="en-CA" dirty="0"/>
              <a:t>Else</a:t>
            </a:r>
          </a:p>
          <a:p>
            <a:pPr lvl="2"/>
            <a:r>
              <a:rPr lang="en-CA" dirty="0"/>
              <a:t>Eat 1 slice of pizza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9416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Anatomy of an If/Else Statement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0"/>
          <a:stretch/>
        </p:blipFill>
        <p:spPr bwMode="auto">
          <a:xfrm>
            <a:off x="3100554" y="1752895"/>
            <a:ext cx="8692901" cy="297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FF8FC2-FA88-306E-B6C9-94BD69C4EFC3}"/>
              </a:ext>
            </a:extLst>
          </p:cNvPr>
          <p:cNvCxnSpPr>
            <a:cxnSpLocks/>
          </p:cNvCxnSpPr>
          <p:nvPr/>
        </p:nvCxnSpPr>
        <p:spPr>
          <a:xfrm>
            <a:off x="2029133" y="928248"/>
            <a:ext cx="1200099" cy="1255599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DA58B2-47E3-27B2-8435-B90F60CFD3B2}"/>
              </a:ext>
            </a:extLst>
          </p:cNvPr>
          <p:cNvSpPr txBox="1"/>
          <p:nvPr/>
        </p:nvSpPr>
        <p:spPr>
          <a:xfrm>
            <a:off x="1337051" y="574074"/>
            <a:ext cx="175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endParaRPr lang="en-CA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2A3055-A1E7-80A9-7912-3CA6E324A28A}"/>
              </a:ext>
            </a:extLst>
          </p:cNvPr>
          <p:cNvCxnSpPr>
            <a:cxnSpLocks/>
          </p:cNvCxnSpPr>
          <p:nvPr/>
        </p:nvCxnSpPr>
        <p:spPr>
          <a:xfrm flipH="1">
            <a:off x="3814119" y="1518814"/>
            <a:ext cx="3031524" cy="1910186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C18861-4268-CC92-18E8-B3D2EFF3F1A2}"/>
              </a:ext>
            </a:extLst>
          </p:cNvPr>
          <p:cNvSpPr txBox="1"/>
          <p:nvPr/>
        </p:nvSpPr>
        <p:spPr>
          <a:xfrm>
            <a:off x="6845643" y="1171545"/>
            <a:ext cx="1606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  <a:endParaRPr lang="en-CA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5CF1305-0D51-2A15-E3A1-515D343E433B}"/>
              </a:ext>
            </a:extLst>
          </p:cNvPr>
          <p:cNvSpPr/>
          <p:nvPr/>
        </p:nvSpPr>
        <p:spPr>
          <a:xfrm>
            <a:off x="2725626" y="2433958"/>
            <a:ext cx="230659" cy="807308"/>
          </a:xfrm>
          <a:prstGeom prst="leftBrace">
            <a:avLst/>
          </a:prstGeom>
          <a:ln w="57150">
            <a:solidFill>
              <a:srgbClr val="43F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A43F7-052E-C6C6-7B47-2554926F6030}"/>
              </a:ext>
            </a:extLst>
          </p:cNvPr>
          <p:cNvSpPr txBox="1"/>
          <p:nvPr/>
        </p:nvSpPr>
        <p:spPr>
          <a:xfrm>
            <a:off x="314601" y="2237447"/>
            <a:ext cx="2572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3FC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our Boolean expression evaluates to true, we run this code block</a:t>
            </a:r>
            <a:endParaRPr lang="en-CA" b="1" dirty="0">
              <a:solidFill>
                <a:srgbClr val="43FC24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31D3D6CC-0292-9DDD-D81C-2024C3FA0EC4}"/>
              </a:ext>
            </a:extLst>
          </p:cNvPr>
          <p:cNvSpPr/>
          <p:nvPr/>
        </p:nvSpPr>
        <p:spPr>
          <a:xfrm>
            <a:off x="2766352" y="3663081"/>
            <a:ext cx="230659" cy="807308"/>
          </a:xfrm>
          <a:prstGeom prst="leftBrace">
            <a:avLst/>
          </a:prstGeom>
          <a:ln w="571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CA042B-0BDA-76C3-9B5A-3F4F8E31CCCE}"/>
              </a:ext>
            </a:extLst>
          </p:cNvPr>
          <p:cNvSpPr txBox="1"/>
          <p:nvPr/>
        </p:nvSpPr>
        <p:spPr>
          <a:xfrm>
            <a:off x="117833" y="3586777"/>
            <a:ext cx="276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our Boolean expression evaluates to false, we run this code block</a:t>
            </a:r>
            <a:endParaRPr lang="en-CA" b="1" dirty="0">
              <a:solidFill>
                <a:srgbClr val="FF3300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BD790-434D-D130-454D-248B560C1DAE}"/>
              </a:ext>
            </a:extLst>
          </p:cNvPr>
          <p:cNvSpPr txBox="1"/>
          <p:nvPr/>
        </p:nvSpPr>
        <p:spPr>
          <a:xfrm>
            <a:off x="741405" y="5231119"/>
            <a:ext cx="10989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One, and only one of these code blocks will run.  One of the code blocks must run.  The other one must not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548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0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cs typeface="+mj-cs"/>
              </a:rPr>
              <a:t>If / Else</a:t>
            </a:r>
            <a:endParaRPr lang="en-US" i="0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0000900000000000000" pitchFamily="2" charset="0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72" y="2448717"/>
            <a:ext cx="9649072" cy="297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90153" y="3937088"/>
            <a:ext cx="8877851" cy="1192377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77251" y="2448717"/>
            <a:ext cx="4824536" cy="273223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81520" y="2733147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380271" y="5129460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0149" y="3063721"/>
            <a:ext cx="8055784" cy="873363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85116" y="247650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2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2408324"/>
            <a:ext cx="9582151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90153" y="3055984"/>
            <a:ext cx="8877851" cy="881101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77251" y="2448717"/>
            <a:ext cx="4824536" cy="273223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81520" y="2733147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380271" y="5129460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90152" y="3937086"/>
            <a:ext cx="8877851" cy="1206271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11624" y="2448716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7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7230E-DBC7-8A52-F80B-013A92DA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Week02.Yourturn2.Iffy (</a:t>
            </a:r>
            <a:r>
              <a:rPr lang="en-US" dirty="0" err="1"/>
              <a:t>PartB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84367-0FDE-42AC-0D52-67F6999B70B9}"/>
              </a:ext>
            </a:extLst>
          </p:cNvPr>
          <p:cNvSpPr txBox="1"/>
          <p:nvPr/>
        </p:nvSpPr>
        <p:spPr>
          <a:xfrm>
            <a:off x="11288711" y="648866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5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92857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21C6B5B-680D-BE10-04C9-99B0D2598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527" y="1059343"/>
            <a:ext cx="6125127" cy="5184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D22D59-F947-2523-12B5-E0E6B3DCFFA9}"/>
              </a:ext>
            </a:extLst>
          </p:cNvPr>
          <p:cNvSpPr txBox="1">
            <a:spLocks/>
          </p:cNvSpPr>
          <p:nvPr/>
        </p:nvSpPr>
        <p:spPr>
          <a:xfrm>
            <a:off x="545990" y="168603"/>
            <a:ext cx="10972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lang="en-CA" sz="3600" b="1" i="0" kern="1200" cap="small" baseline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Anatomy of an If/Else Statement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54AE14-93B8-C349-FE25-05D4198EECD9}"/>
              </a:ext>
            </a:extLst>
          </p:cNvPr>
          <p:cNvCxnSpPr>
            <a:cxnSpLocks/>
          </p:cNvCxnSpPr>
          <p:nvPr/>
        </p:nvCxnSpPr>
        <p:spPr>
          <a:xfrm>
            <a:off x="2029133" y="928248"/>
            <a:ext cx="3581120" cy="671401"/>
          </a:xfrm>
          <a:prstGeom prst="straightConnector1">
            <a:avLst/>
          </a:prstGeom>
          <a:ln w="57150">
            <a:solidFill>
              <a:srgbClr val="FF00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3F48E8-B588-392F-91DC-A4FB538844F7}"/>
              </a:ext>
            </a:extLst>
          </p:cNvPr>
          <p:cNvSpPr txBox="1"/>
          <p:nvPr/>
        </p:nvSpPr>
        <p:spPr>
          <a:xfrm>
            <a:off x="262877" y="680139"/>
            <a:ext cx="175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endParaRPr lang="en-CA" sz="20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F6B89B-8310-0990-204C-CFC24C1B58A7}"/>
              </a:ext>
            </a:extLst>
          </p:cNvPr>
          <p:cNvCxnSpPr>
            <a:cxnSpLocks/>
          </p:cNvCxnSpPr>
          <p:nvPr/>
        </p:nvCxnSpPr>
        <p:spPr>
          <a:xfrm>
            <a:off x="2281146" y="1897094"/>
            <a:ext cx="3413072" cy="923330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2D8DC9-38FC-BBC9-10F3-C80E03A393FC}"/>
              </a:ext>
            </a:extLst>
          </p:cNvPr>
          <p:cNvSpPr txBox="1"/>
          <p:nvPr/>
        </p:nvSpPr>
        <p:spPr>
          <a:xfrm>
            <a:off x="120271" y="1601311"/>
            <a:ext cx="2363156" cy="1323439"/>
          </a:xfrm>
          <a:prstGeom prst="rect">
            <a:avLst/>
          </a:prstGeom>
          <a:noFill/>
          <a:effectLst>
            <a:glow rad="101600">
              <a:srgbClr val="00FFFF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00FFFF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else 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 can have as many else ifs as you like</a:t>
            </a:r>
            <a:endParaRPr lang="en-CA" sz="2000" b="1" dirty="0">
              <a:solidFill>
                <a:srgbClr val="00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84302B-049E-1BC4-C51F-39ECBFBC3F68}"/>
              </a:ext>
            </a:extLst>
          </p:cNvPr>
          <p:cNvSpPr txBox="1"/>
          <p:nvPr/>
        </p:nvSpPr>
        <p:spPr>
          <a:xfrm>
            <a:off x="591935" y="5037654"/>
            <a:ext cx="4533239" cy="1471511"/>
          </a:xfrm>
          <a:prstGeom prst="rect">
            <a:avLst/>
          </a:prstGeom>
          <a:solidFill>
            <a:srgbClr val="0000FF"/>
          </a:solidFill>
          <a:ln w="38100">
            <a:solidFill>
              <a:srgbClr val="FFFF00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one of these code blocks will run.  Once a condition is met, that code block runs and then the JVM moves to the end of the if/elseif/else statements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79D54C-521E-578F-3479-A233DCADBB8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317173" y="1898031"/>
            <a:ext cx="3252354" cy="1753709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BEB4D43-58F4-A66B-D9A2-6F38F05A3C81}"/>
              </a:ext>
            </a:extLst>
          </p:cNvPr>
          <p:cNvSpPr txBox="1"/>
          <p:nvPr/>
        </p:nvSpPr>
        <p:spPr>
          <a:xfrm>
            <a:off x="147582" y="3321072"/>
            <a:ext cx="4533239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Optional Keyword </a:t>
            </a:r>
            <a:r>
              <a:rPr lang="en-US" sz="2000" b="1" dirty="0">
                <a:solidFill>
                  <a:schemeClr val="bg1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 don’t need an else but, if you include one, it will always run if NONE of the other Boolean expressions evaluate tot true</a:t>
            </a:r>
            <a:endParaRPr lang="en-CA" sz="2000" b="1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15DE1A-6A31-4829-5227-540E9538721A}"/>
              </a:ext>
            </a:extLst>
          </p:cNvPr>
          <p:cNvCxnSpPr>
            <a:cxnSpLocks/>
          </p:cNvCxnSpPr>
          <p:nvPr/>
        </p:nvCxnSpPr>
        <p:spPr>
          <a:xfrm>
            <a:off x="3943350" y="4340994"/>
            <a:ext cx="1750868" cy="72161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2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 most, only one code block will run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09" y="2038793"/>
            <a:ext cx="9433048" cy="315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67712" y="3501009"/>
            <a:ext cx="8877851" cy="1244343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67709" y="2038793"/>
            <a:ext cx="4824536" cy="273223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7709" y="2312011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199457" y="4745351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67713" y="2657979"/>
            <a:ext cx="8877851" cy="843031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71664" y="2105750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09" y="2038793"/>
            <a:ext cx="9433048" cy="315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67712" y="3933056"/>
            <a:ext cx="8877851" cy="812296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199457" y="4745351"/>
            <a:ext cx="1500671" cy="1440160"/>
          </a:xfrm>
          <a:prstGeom prst="downArrow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67713" y="2657979"/>
            <a:ext cx="8877851" cy="843031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4061" b="28323"/>
          <a:stretch/>
        </p:blipFill>
        <p:spPr>
          <a:xfrm>
            <a:off x="2279576" y="2060848"/>
            <a:ext cx="829128" cy="2880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7709" y="2312011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75757" y="2031579"/>
            <a:ext cx="4824536" cy="273223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27005" y="2132771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90658" y="3549143"/>
            <a:ext cx="4809635" cy="322835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108704" y="3305378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62000" y="4270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 algn="ctr" defTabSz="914377" rtl="0" eaLnBrk="1" latinLnBrk="0" hangingPunct="1">
              <a:spcBef>
                <a:spcPct val="0"/>
              </a:spcBef>
              <a:buNone/>
              <a:defRPr sz="4400" b="1" i="1" kern="1200" cap="none" spc="0" baseline="0">
                <a:ln/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dirty="0"/>
              <a:t>Sometimes, no code blocks will run</a:t>
            </a:r>
          </a:p>
        </p:txBody>
      </p:sp>
    </p:spTree>
    <p:extLst>
      <p:ext uri="{BB962C8B-B14F-4D97-AF65-F5344CB8AC3E}">
        <p14:creationId xmlns:p14="http://schemas.microsoft.com/office/powerpoint/2010/main" val="45462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7" grpId="0" animBg="1"/>
      <p:bldP spid="6" grpId="0" animBg="1"/>
      <p:bldP spid="12" grpId="0"/>
      <p:bldP spid="13" grpId="0" animBg="1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3" y="848753"/>
            <a:ext cx="6791276" cy="574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15681" y="1628800"/>
            <a:ext cx="6120679" cy="93610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99659" y="2924944"/>
            <a:ext cx="6336703" cy="1008112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99661" y="4221088"/>
            <a:ext cx="6313583" cy="1008112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99657" y="5517232"/>
            <a:ext cx="6336703" cy="1008112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45821" y="2564904"/>
            <a:ext cx="1189939" cy="3739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76538" y="989136"/>
            <a:ext cx="6336703" cy="27962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76538" y="1268760"/>
            <a:ext cx="6336703" cy="36004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35760" y="980732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99656" y="2578851"/>
            <a:ext cx="720080" cy="36004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76537" y="3892283"/>
            <a:ext cx="720080" cy="36004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80751" y="5157192"/>
            <a:ext cx="720080" cy="36004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8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4" grpId="0" animBg="1"/>
      <p:bldP spid="11" grpId="0" animBg="1"/>
      <p:bldP spid="12" grpId="0" animBg="1"/>
      <p:bldP spid="6" grpId="0"/>
      <p:bldP spid="13" grpId="0" animBg="1"/>
      <p:bldP spid="14" grpId="0" animBg="1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A" dirty="0"/>
            </a:br>
            <a:r>
              <a:rPr lang="en-CA" dirty="0"/>
              <a:t>Adding the else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024" y="1980219"/>
            <a:ext cx="9289032" cy="409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29152" y="2541245"/>
            <a:ext cx="8831347" cy="887756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9152" y="3429000"/>
            <a:ext cx="8831347" cy="1152128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17637" y="5726531"/>
            <a:ext cx="8842859" cy="35024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29149" y="1984702"/>
            <a:ext cx="8831347" cy="290669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29149" y="2275371"/>
            <a:ext cx="8831347" cy="26587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39616" y="2037249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44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8269" y="4570496"/>
            <a:ext cx="8842859" cy="1152128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  <p:bldP spid="14" grpId="0" animBg="1"/>
      <p:bldP spid="15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291355" y="798061"/>
            <a:ext cx="2854640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829" y="790705"/>
            <a:ext cx="2918440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33715" y="795669"/>
            <a:ext cx="6207635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66784" y="-219405"/>
            <a:ext cx="10972800" cy="1143000"/>
          </a:xfrm>
        </p:spPr>
        <p:txBody>
          <a:bodyPr/>
          <a:lstStyle/>
          <a:p>
            <a:r>
              <a:rPr lang="en-US" dirty="0"/>
              <a:t>The Stack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2541" y="813472"/>
            <a:ext cx="9043455" cy="5975520"/>
          </a:xfrm>
          <a:prstGeom prst="rect">
            <a:avLst/>
          </a:prstGeom>
          <a:solidFill>
            <a:srgbClr val="0066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</a:t>
            </a:r>
          </a:p>
          <a:p>
            <a:pPr algn="ctr"/>
            <a:endParaRPr lang="en-US" sz="14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 is an organized area in memory where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frames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created and destroyed.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a method is entered, a new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a method is exited, the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destroyed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local variables are stored in the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local variable is any variable that is declared </a:t>
            </a:r>
            <a:r>
              <a:rPr lang="en-US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of a method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1440" y="5847447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contains local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440" y="4919157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1440" y="3981840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1440" y="3036895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1440" y="2096352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Frame:</a:t>
            </a:r>
          </a:p>
          <a:p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contains 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338533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44024" y="1980219"/>
            <a:ext cx="9289032" cy="4093008"/>
            <a:chOff x="20024" y="1980218"/>
            <a:chExt cx="9289032" cy="409300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24" y="1980218"/>
              <a:ext cx="9289032" cy="4093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833" y="1997370"/>
              <a:ext cx="15240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If / Else if / Else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17641" y="3789040"/>
            <a:ext cx="8831347" cy="768656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2437" y="2541245"/>
            <a:ext cx="8831347" cy="887756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17637" y="5726531"/>
            <a:ext cx="8842859" cy="35024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17637" y="1988289"/>
            <a:ext cx="8831347" cy="2567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18516" y="2275371"/>
            <a:ext cx="8831347" cy="26587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39616" y="1969280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8269" y="4570496"/>
            <a:ext cx="8842859" cy="1152128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23397" y="3429000"/>
            <a:ext cx="8820387" cy="36004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72701" y="3224056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44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19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  <p:bldP spid="14" grpId="0" animBg="1"/>
      <p:bldP spid="15" grpId="0"/>
      <p:bldP spid="18" grpId="0" animBg="1"/>
      <p:bldP spid="17" grpId="0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44024" y="1980219"/>
            <a:ext cx="9289032" cy="4093008"/>
            <a:chOff x="20024" y="1980218"/>
            <a:chExt cx="9289032" cy="4093008"/>
          </a:xfrm>
        </p:grpSpPr>
        <p:grpSp>
          <p:nvGrpSpPr>
            <p:cNvPr id="3" name="Group 2"/>
            <p:cNvGrpSpPr/>
            <p:nvPr/>
          </p:nvGrpSpPr>
          <p:grpSpPr>
            <a:xfrm>
              <a:off x="20024" y="1980218"/>
              <a:ext cx="9289032" cy="4093008"/>
              <a:chOff x="20024" y="1980218"/>
              <a:chExt cx="9289032" cy="4093008"/>
            </a:xfrm>
          </p:grpSpPr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24" y="1980218"/>
                <a:ext cx="9289032" cy="4093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8833" y="1997370"/>
                <a:ext cx="15240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885" y="2011657"/>
              <a:ext cx="3714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If / Else if / Else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12437" y="4629217"/>
            <a:ext cx="8831347" cy="1128696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2437" y="2541245"/>
            <a:ext cx="8831347" cy="887756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18516" y="5787279"/>
            <a:ext cx="8842859" cy="35024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12433" y="1997371"/>
            <a:ext cx="8831347" cy="256732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18516" y="2275371"/>
            <a:ext cx="8831347" cy="26587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74631" y="2148424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17637" y="3789040"/>
            <a:ext cx="8842859" cy="813747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4657" y="6073226"/>
            <a:ext cx="9289032" cy="452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12435" y="3429001"/>
            <a:ext cx="8827976" cy="345559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72702" y="3224056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049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  <p:bldP spid="14" grpId="0" animBg="1"/>
      <p:bldP spid="15" grpId="0"/>
      <p:bldP spid="18" grpId="0" animBg="1"/>
      <p:bldP spid="19" grpId="0" animBg="1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47230E-DBC7-8A52-F80B-013A92DA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Week02.Yourturn2.Iffy (</a:t>
            </a:r>
            <a:r>
              <a:rPr lang="en-US" dirty="0" err="1"/>
              <a:t>PartC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8A80F1-A0CB-E5D4-A462-58BD2D37F91B}"/>
              </a:ext>
            </a:extLst>
          </p:cNvPr>
          <p:cNvSpPr txBox="1"/>
          <p:nvPr/>
        </p:nvSpPr>
        <p:spPr>
          <a:xfrm>
            <a:off x="11288711" y="648866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4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24532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Evaluating multiple </a:t>
            </a:r>
            <a:r>
              <a:rPr lang="en-CA" dirty="0" err="1"/>
              <a:t>boolean</a:t>
            </a:r>
            <a:r>
              <a:rPr lang="en-CA" dirty="0"/>
              <a:t>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748680"/>
          </a:xfrm>
        </p:spPr>
        <p:txBody>
          <a:bodyPr/>
          <a:lstStyle/>
          <a:p>
            <a:r>
              <a:rPr lang="en-CA" sz="2800" dirty="0">
                <a:solidFill>
                  <a:srgbClr val="00FFFF"/>
                </a:solidFill>
              </a:rPr>
              <a:t>if  (</a:t>
            </a:r>
            <a:r>
              <a:rPr lang="en-CA" sz="2800" dirty="0" err="1">
                <a:solidFill>
                  <a:srgbClr val="00FFFF"/>
                </a:solidFill>
              </a:rPr>
              <a:t>myNumber</a:t>
            </a:r>
            <a:r>
              <a:rPr lang="en-CA" sz="2800" dirty="0">
                <a:solidFill>
                  <a:srgbClr val="00FFFF"/>
                </a:solidFill>
              </a:rPr>
              <a:t>  &gt; 10 </a:t>
            </a:r>
            <a:r>
              <a:rPr lang="en-CA" sz="2800" dirty="0">
                <a:solidFill>
                  <a:srgbClr val="FF00FF"/>
                </a:solidFill>
              </a:rPr>
              <a:t>&amp;&amp;</a:t>
            </a:r>
            <a:r>
              <a:rPr lang="en-CA" sz="2800" dirty="0">
                <a:solidFill>
                  <a:srgbClr val="00FFFF"/>
                </a:solidFill>
              </a:rPr>
              <a:t> </a:t>
            </a:r>
            <a:r>
              <a:rPr lang="en-CA" sz="2800" dirty="0" err="1">
                <a:solidFill>
                  <a:srgbClr val="00FFFF"/>
                </a:solidFill>
              </a:rPr>
              <a:t>myNumber</a:t>
            </a:r>
            <a:r>
              <a:rPr lang="en-CA" sz="2800" dirty="0">
                <a:solidFill>
                  <a:srgbClr val="00FFFF"/>
                </a:solidFill>
              </a:rPr>
              <a:t>  &lt; 20)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287688" y="2204864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greater than 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8128" y="2132856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 than 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5961" y="227687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25216" y="3330135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891" indent="-34289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 (</a:t>
            </a:r>
            <a:r>
              <a:rPr lang="en-CA" sz="2800" b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&gt; 10 </a:t>
            </a:r>
            <a:r>
              <a:rPr lang="en-CA" sz="28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|| 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sz="2800" b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 20)</a:t>
            </a:r>
          </a:p>
          <a:p>
            <a:pPr marL="342891" indent="-342891">
              <a:spcBef>
                <a:spcPct val="20000"/>
              </a:spcBef>
              <a:defRPr/>
            </a:pPr>
            <a:endParaRPr lang="en-C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1704" y="3934797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greater than 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92144" y="3862789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 than 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9981" y="400681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97224" y="4986319"/>
            <a:ext cx="8229600" cy="74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891" indent="-342891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 (</a:t>
            </a:r>
            <a:r>
              <a:rPr lang="en-CA" sz="2800" b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&gt; 10 </a:t>
            </a:r>
            <a:r>
              <a:rPr lang="en-CA" sz="28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^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sz="2800" b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8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 20)</a:t>
            </a:r>
          </a:p>
          <a:p>
            <a:pPr marL="342891" indent="-342891">
              <a:spcBef>
                <a:spcPct val="20000"/>
              </a:spcBef>
              <a:defRPr/>
            </a:pPr>
            <a:endParaRPr lang="en-C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3712" y="5590981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greater than 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4152" y="5518973"/>
            <a:ext cx="1980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CA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myNumber</a:t>
            </a:r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</a:p>
          <a:p>
            <a:r>
              <a:rPr lang="en-CA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 than 20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07970" y="5662994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925345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6403F-D6AA-4A58-DFD8-FE54A8C8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condition ifs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0519F-0539-91B6-FC96-00ADC3C1A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098" y="5858575"/>
            <a:ext cx="8099803" cy="571500"/>
          </a:xfrm>
        </p:spPr>
        <p:txBody>
          <a:bodyPr/>
          <a:lstStyle/>
          <a:p>
            <a:r>
              <a:rPr lang="en-CA" b="1" dirty="0">
                <a:effectLst/>
              </a:rPr>
              <a:t>Week02.multipleconditions.MoreBooleanStuff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35388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try a couple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46"/>
          <a:stretch/>
        </p:blipFill>
        <p:spPr bwMode="auto">
          <a:xfrm>
            <a:off x="1707253" y="1556793"/>
            <a:ext cx="8706771" cy="3632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47528" y="2062034"/>
            <a:ext cx="8424936" cy="290669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7528" y="2371039"/>
            <a:ext cx="8424936" cy="26587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7528" y="2852940"/>
            <a:ext cx="8424936" cy="26587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51784" y="248418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32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03712" y="2488545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32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91744" y="2349376"/>
            <a:ext cx="432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44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56192" y="247359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32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91744" y="2288928"/>
            <a:ext cx="432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FFC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C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90907" y="2303878"/>
            <a:ext cx="432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b="1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endParaRPr lang="en-US" sz="4400" b="1" dirty="0">
              <a:solidFill>
                <a:srgbClr val="FF00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3306930" y="2852940"/>
            <a:ext cx="196783" cy="22037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23592" y="3138274"/>
            <a:ext cx="7848872" cy="722775"/>
          </a:xfrm>
          <a:prstGeom prst="rect">
            <a:avLst/>
          </a:prstGeom>
          <a:solidFill>
            <a:srgbClr val="FF0000">
              <a:alpha val="3372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23592" y="3861049"/>
            <a:ext cx="7848872" cy="101080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5" grpId="0"/>
      <p:bldP spid="11" grpId="0"/>
      <p:bldP spid="16" grpId="0"/>
      <p:bldP spid="17" grpId="0"/>
      <p:bldP spid="18" grpId="0"/>
      <p:bldP spid="19" grpId="0"/>
      <p:bldP spid="3" grpId="0" animBg="1"/>
      <p:bldP spid="21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Nested If Statements – Just follow the rules…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412780"/>
            <a:ext cx="7724987" cy="491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36080" y="2279845"/>
            <a:ext cx="7048352" cy="620420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93101" y="4219815"/>
            <a:ext cx="6791331" cy="1008112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93101" y="3299989"/>
            <a:ext cx="6791331" cy="57862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93101" y="5236125"/>
            <a:ext cx="6791331" cy="350244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36080" y="2933055"/>
            <a:ext cx="7048352" cy="335171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93103" y="3914548"/>
            <a:ext cx="6791331" cy="27009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62933" y="5617303"/>
            <a:ext cx="7021500" cy="378319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67608" y="5995622"/>
            <a:ext cx="7416824" cy="331289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68312" y="1484789"/>
            <a:ext cx="7316120" cy="36868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59309" y="1883021"/>
            <a:ext cx="7325123" cy="368687"/>
          </a:xfrm>
          <a:prstGeom prst="rect">
            <a:avLst/>
          </a:prstGeom>
          <a:solidFill>
            <a:srgbClr val="00FF00">
              <a:alpha val="34000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21628" y="1556837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4400" b="1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3312" y="2588357"/>
            <a:ext cx="5613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/>
              <a:t>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26398" y="3585873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1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CA" dirty="0">
                <a:solidFill>
                  <a:srgbClr val="FF0000"/>
                </a:solidFill>
              </a:rPr>
              <a:t>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264357" y="633888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Ifs5.java</a:t>
            </a:r>
            <a:endParaRPr lang="en-US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00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6" grpId="0"/>
      <p:bldP spid="8" grpId="0"/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6403F-D6AA-4A58-DFD8-FE54A8C8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within if statements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0519F-0539-91B6-FC96-00ADC3C1A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098" y="5858575"/>
            <a:ext cx="8099803" cy="571500"/>
          </a:xfrm>
        </p:spPr>
        <p:txBody>
          <a:bodyPr/>
          <a:lstStyle/>
          <a:p>
            <a:r>
              <a:rPr lang="en-CA" b="1" dirty="0">
                <a:effectLst/>
              </a:rPr>
              <a:t>Week02.ifscopes.ScopeInIfs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1711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6403F-D6AA-4A58-DFD8-FE54A8C8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Ifs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0519F-0539-91B6-FC96-00ADC3C1A9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098" y="5858575"/>
            <a:ext cx="8099803" cy="571500"/>
          </a:xfrm>
        </p:spPr>
        <p:txBody>
          <a:bodyPr/>
          <a:lstStyle/>
          <a:p>
            <a:r>
              <a:rPr lang="en-CA" b="1" dirty="0">
                <a:effectLst/>
              </a:rPr>
              <a:t>Week02.interestingifs.Hmmmm.java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9901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F95E0E-91C9-DD76-AB46-CB6EE5B8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Yourturn3:Easy, </a:t>
            </a:r>
            <a:r>
              <a:rPr lang="en-US" dirty="0" err="1"/>
              <a:t>KindaHard</a:t>
            </a:r>
            <a:r>
              <a:rPr lang="en-US" dirty="0"/>
              <a:t>, Hard, Yikes (If you dare!)</a:t>
            </a:r>
            <a:br>
              <a:rPr lang="en-US" dirty="0"/>
            </a:br>
            <a:r>
              <a:rPr lang="en-US" dirty="0"/>
              <a:t>Also, yourturn4</a:t>
            </a:r>
            <a:br>
              <a:rPr lang="en-US" dirty="0"/>
            </a:br>
            <a:r>
              <a:rPr lang="en-US" dirty="0"/>
              <a:t>(let’s do it the easy one together!)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AE473-F10A-CB11-FA07-68B92A1DF33F}"/>
              </a:ext>
            </a:extLst>
          </p:cNvPr>
          <p:cNvSpPr txBox="1"/>
          <p:nvPr/>
        </p:nvSpPr>
        <p:spPr>
          <a:xfrm>
            <a:off x="11261937" y="648866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libri" panose="020F0502020204030204"/>
              </a:rPr>
              <a:t>10 mins</a:t>
            </a:r>
            <a:endParaRPr lang="en-CA" b="1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D69FD-A9AE-8CC2-AB1B-D6C79A3638D4}"/>
              </a:ext>
            </a:extLst>
          </p:cNvPr>
          <p:cNvSpPr txBox="1"/>
          <p:nvPr/>
        </p:nvSpPr>
        <p:spPr>
          <a:xfrm>
            <a:off x="5202766" y="-582600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Also, yourturn4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142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291355" y="798061"/>
            <a:ext cx="2854640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829" y="790705"/>
            <a:ext cx="2918440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33715" y="795669"/>
            <a:ext cx="6207635" cy="5975520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66784" y="-219405"/>
            <a:ext cx="10972800" cy="1143000"/>
          </a:xfrm>
        </p:spPr>
        <p:txBody>
          <a:bodyPr/>
          <a:lstStyle/>
          <a:p>
            <a:r>
              <a:rPr lang="en-US" dirty="0"/>
              <a:t>The Stack</a:t>
            </a:r>
          </a:p>
        </p:txBody>
      </p:sp>
      <p:sp>
        <p:nvSpPr>
          <p:cNvPr id="2" name="Rectangle 1"/>
          <p:cNvSpPr/>
          <p:nvPr/>
        </p:nvSpPr>
        <p:spPr>
          <a:xfrm>
            <a:off x="3102541" y="813472"/>
            <a:ext cx="9043455" cy="5975520"/>
          </a:xfrm>
          <a:prstGeom prst="rect">
            <a:avLst/>
          </a:prstGeom>
          <a:solidFill>
            <a:srgbClr val="0066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</a:t>
            </a:r>
          </a:p>
          <a:p>
            <a:pPr algn="ctr"/>
            <a:endParaRPr lang="en-US" sz="14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 is an organized area in memory where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frames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created and destroyed.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a method is entered, a new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a method is exited, the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destroyed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local variables are stored in the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local variable is any variable that is declared </a:t>
            </a:r>
            <a:r>
              <a:rPr lang="en-US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of a method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91222" y="822707"/>
            <a:ext cx="9043455" cy="5975520"/>
          </a:xfrm>
          <a:prstGeom prst="rect">
            <a:avLst/>
          </a:prstGeom>
          <a:solidFill>
            <a:srgbClr val="0066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Stack</a:t>
            </a:r>
          </a:p>
          <a:p>
            <a:pPr algn="ctr"/>
            <a:endParaRPr lang="en-US" sz="14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JVM can always see the local variables in the </a:t>
            </a: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14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 Line: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the JVM enters a method, a new </a:t>
            </a:r>
            <a:r>
              <a:rPr lang="en-US" sz="3200" b="1" i="1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created.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time the JVM exits a method, the </a:t>
            </a:r>
            <a:r>
              <a:rPr lang="en-US" sz="3200" b="1" i="1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destroyed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variables declared inside of that method are </a:t>
            </a:r>
            <a:r>
              <a:rPr lang="en-US" sz="3200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variables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are stored in the </a:t>
            </a:r>
            <a:r>
              <a:rPr lang="en-US" sz="3200" b="1" i="1" dirty="0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frame.</a:t>
            </a:r>
          </a:p>
        </p:txBody>
      </p:sp>
      <p:sp>
        <p:nvSpPr>
          <p:cNvPr id="9" name="Rectangle 8"/>
          <p:cNvSpPr/>
          <p:nvPr/>
        </p:nvSpPr>
        <p:spPr>
          <a:xfrm>
            <a:off x="241440" y="5847447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contains local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440" y="4919157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1440" y="3981840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1440" y="3036895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Frame:</a:t>
            </a:r>
          </a:p>
          <a:p>
            <a:r>
              <a:rPr lang="en-CA" sz="1600" b="1" dirty="0">
                <a:solidFill>
                  <a:schemeClr val="tx1"/>
                </a:solidFill>
              </a:rPr>
              <a:t> </a:t>
            </a:r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contains local variables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1440" y="2096352"/>
            <a:ext cx="2590197" cy="814099"/>
          </a:xfrm>
          <a:prstGeom prst="rect">
            <a:avLst/>
          </a:prstGeom>
          <a:solidFill>
            <a:srgbClr val="00FFFF">
              <a:alpha val="37000"/>
            </a:srgbClr>
          </a:solidFill>
          <a:ln>
            <a:solidFill>
              <a:srgbClr val="00FFFF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CA" sz="16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Frame:</a:t>
            </a:r>
          </a:p>
          <a:p>
            <a:r>
              <a:rPr lang="en-CA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contains 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281124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F76115-C57D-3961-644C-4AF295B869F9}"/>
              </a:ext>
            </a:extLst>
          </p:cNvPr>
          <p:cNvSpPr/>
          <p:nvPr/>
        </p:nvSpPr>
        <p:spPr>
          <a:xfrm>
            <a:off x="2195941" y="3034154"/>
            <a:ext cx="7800117" cy="1749513"/>
          </a:xfrm>
          <a:prstGeom prst="rect">
            <a:avLst/>
          </a:prstGeom>
          <a:solidFill>
            <a:srgbClr val="006600">
              <a:alpha val="61000"/>
            </a:srgbClr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52000" rIns="252000" bIns="252000" rtlCol="0" anchor="t"/>
          <a:lstStyle/>
          <a:p>
            <a:pPr algn="ctr"/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Shortcut ifs (ternary operator)</a:t>
            </a:r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933" b="1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281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C5B7B2-F937-9B95-6FA5-9264A001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90" y="178003"/>
            <a:ext cx="10972800" cy="571500"/>
          </a:xfrm>
        </p:spPr>
        <p:txBody>
          <a:bodyPr/>
          <a:lstStyle/>
          <a:p>
            <a:r>
              <a:rPr lang="en-US" dirty="0"/>
              <a:t>A shorter if/else</a:t>
            </a:r>
            <a:br>
              <a:rPr lang="en-US" dirty="0"/>
            </a:br>
            <a:r>
              <a:rPr lang="en-US" dirty="0"/>
              <a:t>(ternary operator)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0E4FD-776F-322F-423B-1947542837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Week-02:shortcutifs:ShortcutIfs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8771F-5809-D729-9770-BA12214251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2067" y="4589991"/>
            <a:ext cx="10972800" cy="81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= (condition) ? </a:t>
            </a:r>
            <a:r>
              <a:rPr lang="en-CA" sz="3200" dirty="0" err="1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expressionTrue</a:t>
            </a:r>
            <a:r>
              <a:rPr lang="en-CA" sz="32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 </a:t>
            </a:r>
            <a:r>
              <a:rPr lang="en-CA" sz="3200" dirty="0" err="1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expressionFalse</a:t>
            </a:r>
            <a:r>
              <a:rPr lang="en-CA" sz="32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002139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Looping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00FF00"/>
                </a:solidFill>
              </a:rPr>
              <a:t>Why did the programmer spend the entire day in the shower?</a:t>
            </a:r>
          </a:p>
          <a:p>
            <a:pPr algn="ctr"/>
            <a:endParaRPr lang="en-US" sz="4400" dirty="0">
              <a:solidFill>
                <a:srgbClr val="00FF00"/>
              </a:solidFill>
            </a:endParaRPr>
          </a:p>
          <a:p>
            <a:pPr marL="0" indent="0" algn="ctr">
              <a:buNone/>
            </a:pPr>
            <a:r>
              <a:rPr lang="en-US" sz="4400" dirty="0"/>
              <a:t>Because the shampoo bottle said:</a:t>
            </a:r>
          </a:p>
          <a:p>
            <a:pPr lvl="1" algn="ctr"/>
            <a:r>
              <a:rPr lang="en-US" sz="4000" i="1" dirty="0">
                <a:solidFill>
                  <a:srgbClr val="FF00FF"/>
                </a:solidFill>
              </a:rPr>
              <a:t>Lather, rinse, repeat!</a:t>
            </a:r>
          </a:p>
          <a:p>
            <a:pPr lvl="1" algn="ctr"/>
            <a:endParaRPr lang="en-CA" sz="40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68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AA6EC-FD55-BA43-D1B1-6CA412368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Sequence – code runs in order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Selection (Decision) if statements</a:t>
            </a:r>
          </a:p>
          <a:p>
            <a:r>
              <a:rPr lang="en-US" dirty="0"/>
              <a:t>Iteration </a:t>
            </a:r>
          </a:p>
          <a:p>
            <a:pPr lvl="1"/>
            <a:r>
              <a:rPr lang="en-US" dirty="0"/>
              <a:t>running the same code multiple times</a:t>
            </a:r>
          </a:p>
          <a:p>
            <a:pPr lvl="1"/>
            <a:r>
              <a:rPr lang="en-US" dirty="0"/>
              <a:t>Loops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89FD1B-F277-D7FE-B70D-6BEA0AB2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Basic Programming Constructs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6425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loops are important!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we need to print out 1000 </a:t>
            </a:r>
            <a:r>
              <a:rPr lang="en-US" dirty="0" err="1"/>
              <a:t>paycheques</a:t>
            </a:r>
            <a:r>
              <a:rPr lang="en-US" dirty="0"/>
              <a:t> for our employees</a:t>
            </a:r>
          </a:p>
          <a:p>
            <a:r>
              <a:rPr lang="en-US" dirty="0">
                <a:solidFill>
                  <a:srgbClr val="00FF00"/>
                </a:solidFill>
              </a:rPr>
              <a:t>Do you want to write the same code 1000 times with a different name for each??</a:t>
            </a:r>
          </a:p>
          <a:p>
            <a:endParaRPr lang="en-US" dirty="0"/>
          </a:p>
          <a:p>
            <a:r>
              <a:rPr lang="en-US" dirty="0">
                <a:solidFill>
                  <a:srgbClr val="00FFFF"/>
                </a:solidFill>
              </a:rPr>
              <a:t>Loops to the rescue!</a:t>
            </a:r>
            <a:endParaRPr lang="en-CA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731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81297"/>
            <a:ext cx="10972800" cy="1143000"/>
          </a:xfrm>
        </p:spPr>
        <p:txBody>
          <a:bodyPr/>
          <a:lstStyle/>
          <a:p>
            <a:r>
              <a:rPr lang="en-US" dirty="0"/>
              <a:t>Think about this…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90999"/>
            <a:ext cx="10972800" cy="4525963"/>
          </a:xfrm>
        </p:spPr>
        <p:txBody>
          <a:bodyPr/>
          <a:lstStyle/>
          <a:p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loop is really just an if statement stuck on a Ferris wheel</a:t>
            </a:r>
            <a:endParaRPr lang="en-CA" dirty="0">
              <a:effectLst>
                <a:glow rad="101600">
                  <a:srgbClr val="FF00FF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Image result for maple leaf village ferriswhe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150573"/>
            <a:ext cx="3609975" cy="3609976"/>
          </a:xfrm>
          <a:prstGeom prst="rect">
            <a:avLst/>
          </a:prstGeom>
          <a:noFill/>
          <a:effectLst>
            <a:outerShdw blurRad="50800" dist="63500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08" y="2889388"/>
            <a:ext cx="3917019" cy="1623201"/>
          </a:xfrm>
          <a:prstGeom prst="rect">
            <a:avLst/>
          </a:prstGeom>
          <a:noFill/>
          <a:effectLst>
            <a:outerShdw blurRad="50800" dist="63500" dir="2700000" algn="ctr" rotWithShape="0">
              <a:schemeClr val="tx1"/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4094" b="15429"/>
          <a:stretch/>
        </p:blipFill>
        <p:spPr>
          <a:xfrm>
            <a:off x="1704540" y="3209169"/>
            <a:ext cx="2062778" cy="36004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031014" y="3389189"/>
            <a:ext cx="576064" cy="972109"/>
            <a:chOff x="1199456" y="4905163"/>
            <a:chExt cx="576064" cy="972109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1199456" y="5877272"/>
              <a:ext cx="504056" cy="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199456" y="4919491"/>
              <a:ext cx="0" cy="957781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1199456" y="4905163"/>
              <a:ext cx="576064" cy="1432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48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get Loopy!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So far our programs have run from the top to the bottom and then ended.</a:t>
            </a:r>
          </a:p>
          <a:p>
            <a:r>
              <a:rPr lang="en-CA" dirty="0"/>
              <a:t>With loops, we can make our programs run certain parts over and over!</a:t>
            </a:r>
          </a:p>
          <a:p>
            <a:r>
              <a:rPr lang="en-CA" dirty="0"/>
              <a:t>There are three kinds of loop syntax</a:t>
            </a:r>
          </a:p>
          <a:p>
            <a:pPr lvl="1"/>
            <a:r>
              <a:rPr lang="en-CA" dirty="0">
                <a:solidFill>
                  <a:srgbClr val="00FFFF"/>
                </a:solidFill>
              </a:rPr>
              <a:t>While loops</a:t>
            </a:r>
          </a:p>
          <a:p>
            <a:pPr lvl="1"/>
            <a:r>
              <a:rPr lang="en-CA" dirty="0">
                <a:solidFill>
                  <a:srgbClr val="00FFFF"/>
                </a:solidFill>
              </a:rPr>
              <a:t>Do While loops</a:t>
            </a:r>
          </a:p>
          <a:p>
            <a:pPr lvl="1"/>
            <a:r>
              <a:rPr lang="en-CA" dirty="0">
                <a:solidFill>
                  <a:srgbClr val="00FFFF"/>
                </a:solidFill>
              </a:rPr>
              <a:t>For loops</a:t>
            </a:r>
          </a:p>
        </p:txBody>
      </p:sp>
    </p:spTree>
    <p:extLst>
      <p:ext uri="{BB962C8B-B14F-4D97-AF65-F5344CB8AC3E}">
        <p14:creationId xmlns:p14="http://schemas.microsoft.com/office/powerpoint/2010/main" val="13222848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BBBF11-8880-3599-E7F8-70CBFF31D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loopy!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58392-19B3-1109-6928-DE88F72905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Week02.loops.Start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0896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" y="-262854"/>
            <a:ext cx="10972800" cy="1143000"/>
          </a:xfrm>
        </p:spPr>
        <p:txBody>
          <a:bodyPr/>
          <a:lstStyle/>
          <a:p>
            <a:r>
              <a:rPr lang="en-CA" dirty="0"/>
              <a:t>While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631" y="1874811"/>
            <a:ext cx="10972800" cy="4525963"/>
          </a:xfrm>
        </p:spPr>
        <p:txBody>
          <a:bodyPr/>
          <a:lstStyle/>
          <a:p>
            <a:pPr>
              <a:buNone/>
            </a:pPr>
            <a:r>
              <a:rPr lang="en-CA" dirty="0"/>
              <a:t>while (</a:t>
            </a:r>
            <a:r>
              <a:rPr lang="en-CA" dirty="0" err="1">
                <a:solidFill>
                  <a:srgbClr val="00FF00"/>
                </a:solidFill>
              </a:rPr>
              <a:t>boolean</a:t>
            </a:r>
            <a:r>
              <a:rPr lang="en-CA" dirty="0"/>
              <a:t> </a:t>
            </a:r>
            <a:r>
              <a:rPr lang="en-CA" dirty="0">
                <a:solidFill>
                  <a:srgbClr val="00FF00"/>
                </a:solidFill>
              </a:rPr>
              <a:t>condition</a:t>
            </a:r>
            <a:r>
              <a:rPr lang="en-CA" dirty="0"/>
              <a:t>)</a:t>
            </a:r>
          </a:p>
          <a:p>
            <a:pPr>
              <a:buNone/>
            </a:pPr>
            <a:r>
              <a:rPr lang="en-CA" dirty="0"/>
              <a:t>{</a:t>
            </a:r>
          </a:p>
          <a:p>
            <a:pPr marL="0">
              <a:spcBef>
                <a:spcPts val="0"/>
              </a:spcBef>
              <a:buNone/>
            </a:pPr>
            <a:r>
              <a:rPr lang="en-CA" dirty="0"/>
              <a:t>	</a:t>
            </a:r>
            <a:r>
              <a:rPr lang="en-CA" sz="3200" dirty="0"/>
              <a:t>//code that gets executed every time the loop iterates</a:t>
            </a:r>
          </a:p>
          <a:p>
            <a:pPr>
              <a:buNone/>
            </a:pPr>
            <a:r>
              <a:rPr lang="en-CA" sz="2000" dirty="0"/>
              <a:t>		</a:t>
            </a:r>
            <a:r>
              <a:rPr lang="en-CA" sz="2000" i="1" dirty="0">
                <a:solidFill>
                  <a:srgbClr val="FF00FF"/>
                </a:solidFill>
              </a:rPr>
              <a:t>(need something in here that will eventually make the </a:t>
            </a:r>
            <a:r>
              <a:rPr lang="en-CA" sz="2000" i="1" dirty="0" err="1">
                <a:solidFill>
                  <a:srgbClr val="FF00FF"/>
                </a:solidFill>
              </a:rPr>
              <a:t>boolean</a:t>
            </a:r>
            <a:r>
              <a:rPr lang="en-CA" sz="2000" i="1" dirty="0">
                <a:solidFill>
                  <a:srgbClr val="FF00FF"/>
                </a:solidFill>
              </a:rPr>
              <a:t> expression fail)</a:t>
            </a:r>
          </a:p>
          <a:p>
            <a:pPr>
              <a:buNone/>
            </a:pPr>
            <a:r>
              <a:rPr lang="en-CA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6689" y="861383"/>
            <a:ext cx="7862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this condition evaluates to </a:t>
            </a:r>
            <a:r>
              <a:rPr lang="en-US" sz="2800" b="1" dirty="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en-US" sz="28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JVM  runs the code in this </a:t>
            </a:r>
            <a:r>
              <a:rPr lang="en-US" sz="2800" b="1" dirty="0" err="1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codeblock</a:t>
            </a:r>
            <a:r>
              <a:rPr lang="en-US" sz="2800" b="1" dirty="0">
                <a:solidFill>
                  <a:srgbClr val="FF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just like an if statement!</a:t>
            </a:r>
            <a:endParaRPr lang="en-CA" sz="2800" b="1" dirty="0">
              <a:solidFill>
                <a:srgbClr val="FF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5478" y="2810155"/>
            <a:ext cx="10597567" cy="1966381"/>
          </a:xfrm>
          <a:prstGeom prst="rect">
            <a:avLst/>
          </a:prstGeom>
          <a:solidFill>
            <a:srgbClr val="00FF00">
              <a:alpha val="30196"/>
            </a:srgbClr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95479" y="4717215"/>
            <a:ext cx="864095" cy="1225797"/>
          </a:xfrm>
          <a:prstGeom prst="straightConnector1">
            <a:avLst/>
          </a:prstGeom>
          <a:ln w="539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31504" y="5711880"/>
            <a:ext cx="10110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When the JVM gets to the bottom brace bracket, it </a:t>
            </a:r>
            <a:r>
              <a:rPr lang="en-US" sz="28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jumps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back up to the </a:t>
            </a:r>
            <a:r>
              <a:rPr lang="en-US" sz="28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while condition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and we start all over again…</a:t>
            </a:r>
            <a:endParaRPr lang="en-C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77144" y="2204864"/>
            <a:ext cx="490264" cy="0"/>
          </a:xfrm>
          <a:prstGeom prst="straightConnector1">
            <a:avLst/>
          </a:prstGeom>
          <a:ln w="444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36318" y="4775266"/>
            <a:ext cx="397313" cy="0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277144" y="2204864"/>
            <a:ext cx="0" cy="2570402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9" idx="1"/>
          </p:cNvCxnSpPr>
          <p:nvPr/>
        </p:nvCxnSpPr>
        <p:spPr>
          <a:xfrm flipH="1">
            <a:off x="3454400" y="1338437"/>
            <a:ext cx="572289" cy="536374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6876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631" y="1874811"/>
            <a:ext cx="10972800" cy="4525963"/>
          </a:xfrm>
        </p:spPr>
        <p:txBody>
          <a:bodyPr/>
          <a:lstStyle/>
          <a:p>
            <a:pPr>
              <a:buNone/>
            </a:pPr>
            <a:r>
              <a:rPr lang="en-CA" dirty="0"/>
              <a:t>while (</a:t>
            </a:r>
            <a:r>
              <a:rPr lang="en-CA" dirty="0" err="1">
                <a:solidFill>
                  <a:srgbClr val="FF0000"/>
                </a:solidFill>
              </a:rPr>
              <a:t>boolean</a:t>
            </a:r>
            <a:r>
              <a:rPr lang="en-CA" dirty="0">
                <a:solidFill>
                  <a:srgbClr val="FF0000"/>
                </a:solidFill>
              </a:rPr>
              <a:t> condition</a:t>
            </a:r>
            <a:r>
              <a:rPr lang="en-CA" dirty="0"/>
              <a:t>)</a:t>
            </a:r>
          </a:p>
          <a:p>
            <a:pPr>
              <a:buNone/>
            </a:pPr>
            <a:r>
              <a:rPr lang="en-CA" dirty="0"/>
              <a:t>{</a:t>
            </a:r>
          </a:p>
          <a:p>
            <a:pPr>
              <a:buNone/>
            </a:pPr>
            <a:r>
              <a:rPr lang="en-CA" sz="3600" dirty="0"/>
              <a:t>	//code that gets executed every time the loop iterates</a:t>
            </a:r>
          </a:p>
          <a:p>
            <a:pPr>
              <a:buNone/>
            </a:pPr>
            <a:r>
              <a:rPr lang="en-CA" sz="3200" dirty="0"/>
              <a:t>		</a:t>
            </a:r>
            <a:r>
              <a:rPr lang="en-CA" sz="2000" i="1" dirty="0">
                <a:solidFill>
                  <a:srgbClr val="FF00FF"/>
                </a:solidFill>
              </a:rPr>
              <a:t>(need something in here that will eventually make the </a:t>
            </a:r>
            <a:r>
              <a:rPr lang="en-CA" sz="2000" i="1" dirty="0" err="1">
                <a:solidFill>
                  <a:srgbClr val="FF00FF"/>
                </a:solidFill>
              </a:rPr>
              <a:t>boolean</a:t>
            </a:r>
            <a:r>
              <a:rPr lang="en-CA" sz="2000" i="1" dirty="0">
                <a:solidFill>
                  <a:srgbClr val="FF00FF"/>
                </a:solidFill>
              </a:rPr>
              <a:t> expression fail)</a:t>
            </a:r>
          </a:p>
          <a:p>
            <a:pPr>
              <a:buNone/>
            </a:pPr>
            <a:r>
              <a:rPr lang="en-CA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887" y="616562"/>
            <a:ext cx="6542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this evaluates to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false,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JVM exits the loop by jumping over the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codeblock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and continuing on with the program…</a:t>
            </a:r>
            <a:endParaRPr lang="en-C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28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4127" y="2827484"/>
            <a:ext cx="10662303" cy="2188295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 flipV="1">
            <a:off x="1123894" y="5558600"/>
            <a:ext cx="2069159" cy="80549"/>
          </a:xfrm>
          <a:prstGeom prst="straightConnector1">
            <a:avLst/>
          </a:prstGeom>
          <a:ln w="539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71876" y="5341551"/>
            <a:ext cx="74729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So, really, a while loop is just an if statement that keeps coming back for more until it fails </a:t>
            </a: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(becomes false)</a:t>
            </a:r>
            <a:r>
              <a:rPr lang="en-US" sz="2800" b="1" i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  <a:endParaRPr lang="en-CA" sz="2800" b="1" i="1" dirty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5670" y="5558600"/>
            <a:ext cx="490264" cy="0"/>
          </a:xfrm>
          <a:prstGeom prst="straightConnector1">
            <a:avLst/>
          </a:prstGeom>
          <a:ln w="444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8619" y="2213620"/>
            <a:ext cx="397313" cy="0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265670" y="2168860"/>
            <a:ext cx="0" cy="3413793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863752" y="1294384"/>
            <a:ext cx="1512168" cy="708441"/>
          </a:xfrm>
          <a:prstGeom prst="straightConnector1">
            <a:avLst/>
          </a:prstGeom>
          <a:ln w="476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33536" y="-26285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While loops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907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10277"/>
            <a:ext cx="10972800" cy="1143000"/>
          </a:xfrm>
        </p:spPr>
        <p:txBody>
          <a:bodyPr/>
          <a:lstStyle/>
          <a:p>
            <a:r>
              <a:rPr lang="en-US" dirty="0"/>
              <a:t>Rules of the JVM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339" y="932723"/>
            <a:ext cx="12048661" cy="5664629"/>
          </a:xfrm>
        </p:spPr>
        <p:txBody>
          <a:bodyPr>
            <a:noAutofit/>
          </a:bodyPr>
          <a:lstStyle/>
          <a:p>
            <a:pPr marL="685783" indent="-685783">
              <a:buFont typeface="+mj-lt"/>
              <a:buAutoNum type="arabicPeriod"/>
            </a:pPr>
            <a:r>
              <a:rPr lang="en-US" sz="2400" dirty="0">
                <a:solidFill>
                  <a:srgbClr val="00FF00"/>
                </a:solidFill>
              </a:rPr>
              <a:t>The first time a class is accessed, the JVM loads the bytecode from the .class file into the </a:t>
            </a:r>
            <a:r>
              <a:rPr lang="en-US" sz="2400" i="1" dirty="0">
                <a:solidFill>
                  <a:srgbClr val="FF00FF"/>
                </a:solidFill>
              </a:rPr>
              <a:t>method</a:t>
            </a:r>
            <a:r>
              <a:rPr lang="en-US" sz="2400" dirty="0">
                <a:solidFill>
                  <a:srgbClr val="00FF00"/>
                </a:solidFill>
              </a:rPr>
              <a:t> area of memory.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2400" dirty="0"/>
              <a:t>The JVM always starts running our code at the beginning of the </a:t>
            </a:r>
            <a:r>
              <a:rPr lang="en-US" sz="2400" i="1" dirty="0">
                <a:solidFill>
                  <a:srgbClr val="FF00FF"/>
                </a:solidFill>
              </a:rPr>
              <a:t>main</a:t>
            </a:r>
            <a:r>
              <a:rPr lang="en-US" sz="2400" dirty="0"/>
              <a:t> method.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2400" dirty="0"/>
              <a:t>Variables whose type starts with a lower-case letter (int, double, </a:t>
            </a:r>
            <a:r>
              <a:rPr lang="en-US" sz="2400" dirty="0" err="1"/>
              <a:t>boolean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) are </a:t>
            </a:r>
            <a:r>
              <a:rPr lang="en-US" sz="24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PRIMITIVE</a:t>
            </a:r>
            <a:r>
              <a:rPr lang="en-US" sz="2400" dirty="0"/>
              <a:t> variables.  They store values that we can access later.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2400" dirty="0"/>
              <a:t>The stack holds stack frames.  </a:t>
            </a:r>
            <a:r>
              <a:rPr lang="en-US" sz="2400" dirty="0">
                <a:solidFill>
                  <a:srgbClr val="00FF00"/>
                </a:solidFill>
              </a:rPr>
              <a:t>The top stack frame is called the </a:t>
            </a:r>
            <a:r>
              <a:rPr lang="en-US" sz="2400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2400" dirty="0"/>
              <a:t>When the JVM enters a method, a new </a:t>
            </a:r>
            <a:r>
              <a:rPr lang="en-US" sz="2400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stack frame </a:t>
            </a:r>
            <a:r>
              <a:rPr lang="en-US" sz="2400" dirty="0"/>
              <a:t>is created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2400" dirty="0">
                <a:solidFill>
                  <a:srgbClr val="00FF00"/>
                </a:solidFill>
              </a:rPr>
              <a:t>All local variables are placed in the current stack frame. </a:t>
            </a:r>
            <a:endParaRPr lang="en-US" sz="2400" dirty="0">
              <a:solidFill>
                <a:srgbClr val="43FC24"/>
              </a:solidFill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2400" dirty="0"/>
              <a:t>When the JVM exits a method, the current stack frame is destroyed, and all of the local variables are destroyed with it. (So, a local variable only exists while the method it was declared in is running!)</a:t>
            </a:r>
          </a:p>
        </p:txBody>
      </p:sp>
      <p:pic>
        <p:nvPicPr>
          <p:cNvPr id="4" name="Picture 2" descr="Dev.java: The Destination for Java Developers">
            <a:extLst>
              <a:ext uri="{FF2B5EF4-FFF2-40B4-BE49-F238E27FC236}">
                <a16:creationId xmlns:a16="http://schemas.microsoft.com/office/drawing/2014/main" id="{1DFD742C-060A-853E-87CA-F42BD4AAA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0" b="96000" l="10000" r="90000">
                        <a14:foregroundMark x1="46200" y1="23600" x2="46200" y2="23600"/>
                        <a14:foregroundMark x1="53600" y1="35600" x2="53600" y2="35600"/>
                        <a14:foregroundMark x1="52600" y1="46600" x2="52600" y2="46600"/>
                        <a14:foregroundMark x1="69800" y1="47200" x2="69800" y2="47200"/>
                        <a14:foregroundMark x1="49000" y1="51800" x2="49000" y2="51800"/>
                        <a14:foregroundMark x1="45600" y1="58600" x2="45600" y2="58600"/>
                        <a14:foregroundMark x1="31200" y1="81000" x2="31200" y2="81000"/>
                        <a14:foregroundMark x1="39800" y1="82200" x2="39800" y2="82200"/>
                        <a14:foregroundMark x1="50200" y1="82200" x2="50200" y2="82200"/>
                        <a14:foregroundMark x1="65800" y1="83400" x2="65800" y2="83400"/>
                        <a14:foregroundMark x1="29000" y1="93200" x2="29000" y2="93200"/>
                        <a14:foregroundMark x1="29600" y1="93600" x2="29600" y2="93600"/>
                        <a14:foregroundMark x1="29000" y1="96000" x2="29000" y2="96000"/>
                        <a14:foregroundMark x1="73200" y1="79400" x2="73200" y2="79400"/>
                        <a14:foregroundMark x1="61800" y1="67200" x2="61800" y2="67200"/>
                        <a14:foregroundMark x1="38200" y1="65000" x2="38200" y2="65000"/>
                        <a14:foregroundMark x1="38400" y1="67000" x2="38400" y2="67000"/>
                        <a14:foregroundMark x1="36200" y1="66400" x2="36200" y2="66400"/>
                        <a14:foregroundMark x1="42000" y1="41400" x2="42000" y2="41400"/>
                        <a14:foregroundMark x1="47400" y1="40200" x2="47400" y2="40200"/>
                        <a14:foregroundMark x1="42800" y1="41400" x2="42800" y2="41400"/>
                        <a14:foregroundMark x1="48600" y1="41000" x2="48600" y2="41000"/>
                        <a14:foregroundMark x1="59800" y1="21400" x2="59800" y2="21400"/>
                        <a14:foregroundMark x1="60600" y1="20800" x2="60600" y2="20800"/>
                        <a14:foregroundMark x1="60800" y1="20800" x2="60800" y2="20800"/>
                        <a14:foregroundMark x1="55600" y1="9200" x2="55600" y2="9200"/>
                        <a14:foregroundMark x1="28000" y1="95000" x2="28000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958" y="4765509"/>
            <a:ext cx="2092491" cy="20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0229C-1833-4FCF-A032-F264F987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Anatomy of a while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83EB3-B6FF-4C37-9223-567EF0C0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00" y="1916832"/>
            <a:ext cx="11200000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76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D2D3-48B3-4D8B-B24F-92A5F5B4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926" y="4223073"/>
            <a:ext cx="10972800" cy="571500"/>
          </a:xfrm>
        </p:spPr>
        <p:txBody>
          <a:bodyPr/>
          <a:lstStyle/>
          <a:p>
            <a:r>
              <a:rPr lang="en-CA" dirty="0"/>
              <a:t>What Prints?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76050-CBD4-42FB-B206-EC5A14B1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3" y="1143672"/>
            <a:ext cx="4685714" cy="5257143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3FAC4D1-7622-40E0-90C0-683EAA9DF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144"/>
              </p:ext>
            </p:extLst>
          </p:nvPr>
        </p:nvGraphicFramePr>
        <p:xfrm>
          <a:off x="5209673" y="1681554"/>
          <a:ext cx="662530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435">
                  <a:extLst>
                    <a:ext uri="{9D8B030D-6E8A-4147-A177-3AD203B41FA5}">
                      <a16:colId xmlns:a16="http://schemas.microsoft.com/office/drawing/2014/main" val="2997633491"/>
                    </a:ext>
                  </a:extLst>
                </a:gridCol>
                <a:gridCol w="2208435">
                  <a:extLst>
                    <a:ext uri="{9D8B030D-6E8A-4147-A177-3AD203B41FA5}">
                      <a16:colId xmlns:a16="http://schemas.microsoft.com/office/drawing/2014/main" val="3553033634"/>
                    </a:ext>
                  </a:extLst>
                </a:gridCol>
                <a:gridCol w="2208435">
                  <a:extLst>
                    <a:ext uri="{9D8B030D-6E8A-4147-A177-3AD203B41FA5}">
                      <a16:colId xmlns:a16="http://schemas.microsoft.com/office/drawing/2014/main" val="4036896801"/>
                    </a:ext>
                  </a:extLst>
                </a:gridCol>
              </a:tblGrid>
              <a:tr h="439564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counter &lt;5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02179"/>
                  </a:ext>
                </a:extLst>
              </a:tr>
              <a:tr h="439564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839099"/>
                  </a:ext>
                </a:extLst>
              </a:tr>
              <a:tr h="439564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347354"/>
                  </a:ext>
                </a:extLst>
              </a:tr>
              <a:tr h="439564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009307"/>
                  </a:ext>
                </a:extLst>
              </a:tr>
              <a:tr h="439564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391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1686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D2D3-48B3-4D8B-B24F-92A5F5B4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633" y="3964889"/>
            <a:ext cx="10972800" cy="571500"/>
          </a:xfrm>
        </p:spPr>
        <p:txBody>
          <a:bodyPr/>
          <a:lstStyle/>
          <a:p>
            <a:r>
              <a:rPr lang="en-CA" dirty="0"/>
              <a:t>What Prints?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76050-CBD4-42FB-B206-EC5A14B1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3" y="1143672"/>
            <a:ext cx="4685714" cy="5257143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3FAC4D1-7622-40E0-90C0-683EAA9DF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188320"/>
              </p:ext>
            </p:extLst>
          </p:nvPr>
        </p:nvGraphicFramePr>
        <p:xfrm>
          <a:off x="5209674" y="1548441"/>
          <a:ext cx="6625305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435">
                  <a:extLst>
                    <a:ext uri="{9D8B030D-6E8A-4147-A177-3AD203B41FA5}">
                      <a16:colId xmlns:a16="http://schemas.microsoft.com/office/drawing/2014/main" val="2997633491"/>
                    </a:ext>
                  </a:extLst>
                </a:gridCol>
                <a:gridCol w="2208435">
                  <a:extLst>
                    <a:ext uri="{9D8B030D-6E8A-4147-A177-3AD203B41FA5}">
                      <a16:colId xmlns:a16="http://schemas.microsoft.com/office/drawing/2014/main" val="3553033634"/>
                    </a:ext>
                  </a:extLst>
                </a:gridCol>
                <a:gridCol w="2208435">
                  <a:extLst>
                    <a:ext uri="{9D8B030D-6E8A-4147-A177-3AD203B41FA5}">
                      <a16:colId xmlns:a16="http://schemas.microsoft.com/office/drawing/2014/main" val="4036896801"/>
                    </a:ext>
                  </a:extLst>
                </a:gridCol>
              </a:tblGrid>
              <a:tr h="439564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counter &lt;5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02179"/>
                  </a:ext>
                </a:extLst>
              </a:tr>
              <a:tr h="439564"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  <a:p>
                      <a:pPr algn="ctr"/>
                      <a:r>
                        <a:rPr lang="en-US" dirty="0"/>
                        <a:t>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pPr marL="0" algn="ctr" defTabSz="1219170" rtl="0" eaLnBrk="1" latinLnBrk="0" hangingPunct="1"/>
                      <a:r>
                        <a:rPr lang="en-US" sz="2400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pPr algn="ctr"/>
                      <a:r>
                        <a:rPr lang="en-US" dirty="0"/>
                        <a:t>5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</a:t>
                      </a:r>
                    </a:p>
                    <a:p>
                      <a:pPr algn="ctr"/>
                      <a:r>
                        <a:rPr lang="en-CA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</a:t>
                      </a:r>
                    </a:p>
                    <a:p>
                      <a:pPr algn="ctr"/>
                      <a:r>
                        <a:rPr lang="en-CA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839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53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CBC41-B759-9109-92F3-5B993C24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WhatPrints</a:t>
            </a:r>
            <a:r>
              <a:rPr lang="en-US" dirty="0"/>
              <a:t> debug style!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B0E85-2DBF-75D0-329A-9B17067D78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6924" y="5363997"/>
            <a:ext cx="5458476" cy="571500"/>
          </a:xfrm>
        </p:spPr>
        <p:txBody>
          <a:bodyPr/>
          <a:lstStyle/>
          <a:p>
            <a:r>
              <a:rPr lang="en-US" dirty="0"/>
              <a:t>Week02.whatprints.WhatPrints Part 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117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Wouldn’t it have been nice to know loops when you were younger???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1991544" y="2348880"/>
            <a:ext cx="8100392" cy="2880320"/>
            <a:chOff x="1043608" y="2276872"/>
            <a:chExt cx="7099451" cy="2376264"/>
          </a:xfrm>
        </p:grpSpPr>
        <p:pic>
          <p:nvPicPr>
            <p:cNvPr id="18434" name="Picture 2" descr="Comic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3608" y="2276872"/>
              <a:ext cx="7099451" cy="2376264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43608" y="2276872"/>
              <a:ext cx="4176464" cy="2016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CA" sz="1200" dirty="0">
                <a:latin typeface="Lucida Handwriting" pitchFamily="66" charset="0"/>
              </a:endParaRPr>
            </a:p>
            <a:p>
              <a:r>
                <a:rPr lang="en-CA" sz="1200" dirty="0">
                  <a:latin typeface="Lucida Handwriting" pitchFamily="66" charset="0"/>
                </a:rPr>
                <a:t>class Lines</a:t>
              </a:r>
            </a:p>
            <a:p>
              <a:r>
                <a:rPr lang="en-CA" sz="1200" dirty="0">
                  <a:latin typeface="Lucida Handwriting" pitchFamily="66" charset="0"/>
                </a:rPr>
                <a:t>{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public static void main (String [] </a:t>
              </a:r>
              <a:r>
                <a:rPr lang="en-CA" sz="1200" dirty="0" err="1">
                  <a:latin typeface="Lucida Handwriting" pitchFamily="66" charset="0"/>
                </a:rPr>
                <a:t>args</a:t>
              </a:r>
              <a:r>
                <a:rPr lang="en-CA" sz="1200" dirty="0">
                  <a:latin typeface="Lucida Handwriting" pitchFamily="66" charset="0"/>
                </a:rPr>
                <a:t>)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{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   for (</a:t>
              </a:r>
              <a:r>
                <a:rPr lang="en-CA" sz="1200" dirty="0" err="1">
                  <a:latin typeface="Lucida Handwriting" pitchFamily="66" charset="0"/>
                </a:rPr>
                <a:t>int</a:t>
              </a:r>
              <a:r>
                <a:rPr lang="en-CA" sz="1200" dirty="0">
                  <a:latin typeface="Lucida Handwriting" pitchFamily="66" charset="0"/>
                </a:rPr>
                <a:t> a = 0; a&lt;1000; a++)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     {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         </a:t>
              </a:r>
              <a:r>
                <a:rPr lang="en-CA" sz="1200" dirty="0" err="1">
                  <a:latin typeface="Lucida Handwriting" pitchFamily="66" charset="0"/>
                </a:rPr>
                <a:t>System.out.println</a:t>
              </a:r>
              <a:r>
                <a:rPr lang="en-CA" sz="1200" dirty="0">
                  <a:latin typeface="Lucida Handwriting" pitchFamily="66" charset="0"/>
                </a:rPr>
                <a:t> (“I will not talk in 	class”);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    }</a:t>
              </a:r>
            </a:p>
            <a:p>
              <a:r>
                <a:rPr lang="en-CA" sz="1200" dirty="0">
                  <a:latin typeface="Lucida Handwriting" pitchFamily="66" charset="0"/>
                </a:rPr>
                <a:t>      }</a:t>
              </a:r>
            </a:p>
            <a:p>
              <a:r>
                <a:rPr lang="en-CA" sz="1200" dirty="0">
                  <a:latin typeface="Lucida Handwriting" pitchFamily="66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92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AutoShap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The Do While (Do Until) Loop – The While loops lazy cousin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51285"/>
            <a:ext cx="10972800" cy="5069159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>
                <a:latin typeface="+mj-lt"/>
              </a:rPr>
              <a:t>A </a:t>
            </a:r>
            <a:r>
              <a:rPr lang="en-US" sz="28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While</a:t>
            </a:r>
            <a:r>
              <a:rPr lang="en-US" sz="2800" dirty="0">
                <a:latin typeface="+mj-lt"/>
              </a:rPr>
              <a:t> loop checks for a particular </a:t>
            </a:r>
            <a:r>
              <a:rPr lang="en-US" sz="2800" dirty="0" err="1">
                <a:latin typeface="+mj-lt"/>
              </a:rPr>
              <a:t>boolean</a:t>
            </a:r>
            <a:r>
              <a:rPr lang="en-US" sz="2800" dirty="0">
                <a:latin typeface="+mj-lt"/>
              </a:rPr>
              <a:t> condition </a:t>
            </a:r>
            <a:r>
              <a:rPr lang="en-US" sz="28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at the top</a:t>
            </a:r>
            <a:r>
              <a:rPr lang="en-US" sz="2800" dirty="0">
                <a:latin typeface="+mj-lt"/>
              </a:rPr>
              <a:t>, before the loop executes </a:t>
            </a:r>
            <a:r>
              <a:rPr lang="en-US" sz="28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(top checking).</a:t>
            </a:r>
          </a:p>
          <a:p>
            <a:pPr eaLnBrk="1" hangingPunct="1"/>
            <a:r>
              <a:rPr lang="en-US" sz="2800" dirty="0">
                <a:solidFill>
                  <a:srgbClr val="00FF00"/>
                </a:solidFill>
                <a:latin typeface="+mj-lt"/>
              </a:rPr>
              <a:t>So, if the condition starts out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false</a:t>
            </a:r>
            <a:r>
              <a:rPr lang="en-US" sz="2800" dirty="0">
                <a:solidFill>
                  <a:srgbClr val="00FF00"/>
                </a:solidFill>
                <a:latin typeface="+mj-lt"/>
              </a:rPr>
              <a:t>, it is possible that the while loop will never even run once</a:t>
            </a:r>
          </a:p>
          <a:p>
            <a:pPr eaLnBrk="1" hangingPunct="1"/>
            <a:r>
              <a:rPr lang="en-US" sz="2800" dirty="0">
                <a:latin typeface="+mj-lt"/>
              </a:rPr>
              <a:t>When you want to ensure that a loop’s body executes at least one time, you can use a 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do while</a:t>
            </a:r>
            <a:r>
              <a:rPr lang="en-US" sz="2800" dirty="0">
                <a:latin typeface="+mj-lt"/>
              </a:rPr>
              <a:t> loop</a:t>
            </a:r>
          </a:p>
          <a:p>
            <a:pPr eaLnBrk="1" hangingPunct="1"/>
            <a:r>
              <a:rPr lang="en-US" sz="2800" dirty="0">
                <a:latin typeface="+mj-lt"/>
              </a:rPr>
              <a:t>In a </a:t>
            </a:r>
            <a:r>
              <a:rPr lang="en-US" sz="2800" dirty="0">
                <a:solidFill>
                  <a:srgbClr val="FFFF00"/>
                </a:solidFill>
                <a:latin typeface="+mj-lt"/>
              </a:rPr>
              <a:t>do while</a:t>
            </a:r>
            <a:r>
              <a:rPr lang="en-US" sz="2800" dirty="0">
                <a:latin typeface="+mj-lt"/>
              </a:rPr>
              <a:t> loop, the loop control condition is evaluated at the </a:t>
            </a:r>
            <a:r>
              <a:rPr lang="en-US" sz="2800" dirty="0">
                <a:solidFill>
                  <a:srgbClr val="FF00FF"/>
                </a:solidFill>
                <a:latin typeface="+mj-lt"/>
              </a:rPr>
              <a:t>bottom</a:t>
            </a:r>
            <a:r>
              <a:rPr lang="en-US" sz="2800" dirty="0">
                <a:latin typeface="+mj-lt"/>
              </a:rPr>
              <a:t>, </a:t>
            </a:r>
            <a:r>
              <a:rPr lang="en-US" sz="2800" dirty="0">
                <a:solidFill>
                  <a:srgbClr val="FF00FF"/>
                </a:solidFill>
                <a:latin typeface="+mj-lt"/>
              </a:rPr>
              <a:t>after</a:t>
            </a:r>
            <a:r>
              <a:rPr lang="en-US" sz="2800" dirty="0">
                <a:latin typeface="+mj-lt"/>
              </a:rPr>
              <a:t> the loop body executes, and the loop continues until the test is FALSE.</a:t>
            </a:r>
          </a:p>
          <a:p>
            <a:pPr eaLnBrk="1" hangingPunct="1"/>
            <a:r>
              <a:rPr lang="en-US" sz="2800" dirty="0"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Therefore, the body always executes at least one time  (bottom-checking)</a:t>
            </a:r>
          </a:p>
        </p:txBody>
      </p:sp>
    </p:spTree>
    <p:extLst>
      <p:ext uri="{BB962C8B-B14F-4D97-AF65-F5344CB8AC3E}">
        <p14:creationId xmlns:p14="http://schemas.microsoft.com/office/powerpoint/2010/main" val="20051799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Do-while loops!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CA" dirty="0"/>
              <a:t>do</a:t>
            </a:r>
          </a:p>
          <a:p>
            <a:pPr>
              <a:buNone/>
            </a:pPr>
            <a:r>
              <a:rPr lang="en-CA" dirty="0"/>
              <a:t>{</a:t>
            </a:r>
          </a:p>
          <a:p>
            <a:pPr>
              <a:buNone/>
            </a:pPr>
            <a:r>
              <a:rPr lang="en-CA" dirty="0"/>
              <a:t>	//statements that execute inside the loop</a:t>
            </a:r>
          </a:p>
          <a:p>
            <a:pPr>
              <a:buNone/>
            </a:pPr>
            <a:r>
              <a:rPr lang="en-CA" dirty="0"/>
              <a:t>} while </a:t>
            </a:r>
            <a:r>
              <a:rPr lang="en-CA" dirty="0">
                <a:solidFill>
                  <a:srgbClr val="00FFFF"/>
                </a:solidFill>
              </a:rPr>
              <a:t>(condition==true)</a:t>
            </a:r>
            <a:r>
              <a:rPr lang="en-CA" dirty="0"/>
              <a:t>;</a:t>
            </a:r>
          </a:p>
          <a:p>
            <a:pPr>
              <a:buNone/>
            </a:pPr>
            <a:endParaRPr lang="en-CA" dirty="0"/>
          </a:p>
          <a:p>
            <a:r>
              <a:rPr lang="en-CA" dirty="0">
                <a:solidFill>
                  <a:srgbClr val="FF00FF"/>
                </a:solidFill>
              </a:rPr>
              <a:t>Like a while loop but we test for leaving the loop at the bottom of our code block instead of the top</a:t>
            </a:r>
          </a:p>
          <a:p>
            <a:pPr>
              <a:buNone/>
            </a:pPr>
            <a:endParaRPr lang="en-CA" dirty="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6096000" y="1844824"/>
            <a:ext cx="1944216" cy="17405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040216" y="1268761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 that we don’t check for the condition  until the end of the loop </a:t>
            </a:r>
          </a:p>
        </p:txBody>
      </p:sp>
    </p:spTree>
    <p:extLst>
      <p:ext uri="{BB962C8B-B14F-4D97-AF65-F5344CB8AC3E}">
        <p14:creationId xmlns:p14="http://schemas.microsoft.com/office/powerpoint/2010/main" val="10722126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86411"/>
            <a:ext cx="109728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CA" dirty="0"/>
              <a:t>for (counter=0; counter&lt;10; counter++)</a:t>
            </a:r>
          </a:p>
          <a:p>
            <a:pPr>
              <a:buNone/>
            </a:pPr>
            <a:r>
              <a:rPr lang="en-CA" dirty="0"/>
              <a:t>{</a:t>
            </a:r>
          </a:p>
          <a:p>
            <a:pPr>
              <a:buNone/>
            </a:pPr>
            <a:r>
              <a:rPr lang="en-CA" dirty="0"/>
              <a:t>	//statements that execute inside the loop</a:t>
            </a:r>
          </a:p>
          <a:p>
            <a:pPr>
              <a:buNone/>
            </a:pPr>
            <a:r>
              <a:rPr lang="en-CA" dirty="0"/>
              <a:t>}</a:t>
            </a:r>
          </a:p>
          <a:p>
            <a:pPr>
              <a:buNone/>
            </a:pPr>
            <a:endParaRPr lang="en-CA" dirty="0"/>
          </a:p>
          <a:p>
            <a:r>
              <a:rPr lang="en-CA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for loop is really just a quicker way to write a while loop that iterates for a certain number of times.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02033" y="1010346"/>
            <a:ext cx="792088" cy="720080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  <a:stCxn id="13" idx="1"/>
          </p:cNvCxnSpPr>
          <p:nvPr/>
        </p:nvCxnSpPr>
        <p:spPr>
          <a:xfrm flipH="1">
            <a:off x="5257800" y="956792"/>
            <a:ext cx="2400499" cy="636020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7032104" y="2060848"/>
            <a:ext cx="1368152" cy="504056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1953" y="650306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58299" y="633626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 for loop to keep looping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9863" y="2420888"/>
            <a:ext cx="277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after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9707811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5FF5-B7FF-48BC-D1B4-C76AFD3D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6395" y="1547651"/>
            <a:ext cx="10972800" cy="571500"/>
          </a:xfrm>
        </p:spPr>
        <p:txBody>
          <a:bodyPr/>
          <a:lstStyle/>
          <a:p>
            <a:r>
              <a:rPr lang="en-US" dirty="0"/>
              <a:t>YMWP (Yet more What Prints)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0C10A-2117-C327-83D0-F8996852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6" y="1256273"/>
            <a:ext cx="4999029" cy="5473937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3DA103D-AC9C-2A21-5BB3-AF6BAA379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908567"/>
              </p:ext>
            </p:extLst>
          </p:nvPr>
        </p:nvGraphicFramePr>
        <p:xfrm>
          <a:off x="5900508" y="2971800"/>
          <a:ext cx="570457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287">
                  <a:extLst>
                    <a:ext uri="{9D8B030D-6E8A-4147-A177-3AD203B41FA5}">
                      <a16:colId xmlns:a16="http://schemas.microsoft.com/office/drawing/2014/main" val="1723574980"/>
                    </a:ext>
                  </a:extLst>
                </a:gridCol>
                <a:gridCol w="2852287">
                  <a:extLst>
                    <a:ext uri="{9D8B030D-6E8A-4147-A177-3AD203B41FA5}">
                      <a16:colId xmlns:a16="http://schemas.microsoft.com/office/drawing/2014/main" val="4110592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36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928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4212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CBC41-B759-9109-92F3-5B993C24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Were we right about what prints?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7B0E85-2DBF-75D0-329A-9B17067D78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87124" y="5567197"/>
            <a:ext cx="4617751" cy="571500"/>
          </a:xfrm>
        </p:spPr>
        <p:txBody>
          <a:bodyPr/>
          <a:lstStyle/>
          <a:p>
            <a:r>
              <a:rPr lang="en-US" dirty="0"/>
              <a:t>Week02.whatprints.WhatPrints Part 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29064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E19FF"/>
      </a:hlink>
      <a:folHlink>
        <a:srgbClr val="FE19FF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1" dirty="0" smtClean="0">
            <a:solidFill>
              <a:prstClr val="white"/>
            </a:solidFill>
            <a:latin typeface="Calibri" panose="020F0502020204030204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97C022B717B146BA0446DF4C6D9077" ma:contentTypeVersion="7" ma:contentTypeDescription="Create a new document." ma:contentTypeScope="" ma:versionID="6018ffc4325011bc5a0a064439434dee">
  <xsd:schema xmlns:xsd="http://www.w3.org/2001/XMLSchema" xmlns:xs="http://www.w3.org/2001/XMLSchema" xmlns:p="http://schemas.microsoft.com/office/2006/metadata/properties" xmlns:ns2="6da562d3-036b-4d9a-a9c9-43c62c07c12f" targetNamespace="http://schemas.microsoft.com/office/2006/metadata/properties" ma:root="true" ma:fieldsID="c6a6d2cbf9bea8cf9c9890f6e3c8677c" ns2:_="">
    <xsd:import namespace="6da562d3-036b-4d9a-a9c9-43c62c07c1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a562d3-036b-4d9a-a9c9-43c62c07c1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085750-4692-4378-A5D8-63D75048E99C}">
  <ds:schemaRefs>
    <ds:schemaRef ds:uri="6da562d3-036b-4d9a-a9c9-43c62c07c1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668C2F-C562-4F7F-866F-B57DD42DD3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D7A9F-2594-41C8-8966-CF9CEE3698BC}">
  <ds:schemaRefs>
    <ds:schemaRef ds:uri="http://www.w3.org/XML/1998/namespace"/>
    <ds:schemaRef ds:uri="http://schemas.openxmlformats.org/package/2006/metadata/core-properties"/>
    <ds:schemaRef ds:uri="http://purl.org/dc/dcmitype/"/>
    <ds:schemaRef ds:uri="6da562d3-036b-4d9a-a9c9-43c62c07c12f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109579</TotalTime>
  <Words>4116</Words>
  <Application>Microsoft Office PowerPoint</Application>
  <PresentationFormat>Widescreen</PresentationFormat>
  <Paragraphs>612</Paragraphs>
  <Slides>105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Wingdings</vt:lpstr>
      <vt:lpstr>Times New Roman</vt:lpstr>
      <vt:lpstr>Brush Script MT</vt:lpstr>
      <vt:lpstr>Calibri</vt:lpstr>
      <vt:lpstr>Mistral</vt:lpstr>
      <vt:lpstr>Arial</vt:lpstr>
      <vt:lpstr>Montserrat ExtraBold</vt:lpstr>
      <vt:lpstr>Lucida Handwriting</vt:lpstr>
      <vt:lpstr>1_Office Theme</vt:lpstr>
      <vt:lpstr>Start Recording</vt:lpstr>
      <vt:lpstr>PowerPoint Presentation</vt:lpstr>
      <vt:lpstr>Quick Quiz!</vt:lpstr>
      <vt:lpstr>Tell me the first three rules of the JVM</vt:lpstr>
      <vt:lpstr>Rules of the JVM… So Far!!!</vt:lpstr>
      <vt:lpstr>Local Variable</vt:lpstr>
      <vt:lpstr>The Stack</vt:lpstr>
      <vt:lpstr>The Stack</vt:lpstr>
      <vt:lpstr>Rules of the JVM</vt:lpstr>
      <vt:lpstr>Remind me again…</vt:lpstr>
      <vt:lpstr>Week 2:  </vt:lpstr>
      <vt:lpstr>Answer</vt:lpstr>
      <vt:lpstr>PowerPoint Presentation</vt:lpstr>
      <vt:lpstr>Week02.yourturn1: Parts A,B,C and D (if you dare!) </vt:lpstr>
      <vt:lpstr>Remember the DEBUGGER?! </vt:lpstr>
      <vt:lpstr>If you would like to permanently adjust the settings so that the JVM only steps through OUR code</vt:lpstr>
      <vt:lpstr>To do this, we need to change a setting</vt:lpstr>
      <vt:lpstr>To do this, we need to change a setting</vt:lpstr>
      <vt:lpstr>PowerPoint Presentation</vt:lpstr>
      <vt:lpstr>Let’s Debug our program</vt:lpstr>
      <vt:lpstr>Using the Debugger </vt:lpstr>
      <vt:lpstr>PowerPoint Presentation</vt:lpstr>
      <vt:lpstr>Review</vt:lpstr>
      <vt:lpstr>Review</vt:lpstr>
      <vt:lpstr>Review</vt:lpstr>
      <vt:lpstr>Who am I?</vt:lpstr>
      <vt:lpstr>Who am I?</vt:lpstr>
      <vt:lpstr>Who am I?</vt:lpstr>
      <vt:lpstr>Who am I?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 Quiz!</vt:lpstr>
      <vt:lpstr>PowerPoint Presentation</vt:lpstr>
      <vt:lpstr>So far our programs run straight through from top to bottom.</vt:lpstr>
      <vt:lpstr>Introducing Decision (Selection)!</vt:lpstr>
      <vt:lpstr>A new primitive variable type: boolean</vt:lpstr>
      <vt:lpstr>Boolean Expressions</vt:lpstr>
      <vt:lpstr>Boolean Expressions</vt:lpstr>
      <vt:lpstr>Logical Operators</vt:lpstr>
      <vt:lpstr>Who remembers Bedmas?</vt:lpstr>
      <vt:lpstr>BNAO</vt:lpstr>
      <vt:lpstr>If Statements!  Now Things get interesting....</vt:lpstr>
      <vt:lpstr>Anatomy of an if statement</vt:lpstr>
      <vt:lpstr>If Statement</vt:lpstr>
      <vt:lpstr>If Statement</vt:lpstr>
      <vt:lpstr>Ifs</vt:lpstr>
      <vt:lpstr>PowerPoint Presentation</vt:lpstr>
      <vt:lpstr>Week02.Yourturn2.Iffy (PartA)</vt:lpstr>
      <vt:lpstr>if/else Statements</vt:lpstr>
      <vt:lpstr>Anatomy of an If/Else Statement</vt:lpstr>
      <vt:lpstr>If / Else</vt:lpstr>
      <vt:lpstr>PowerPoint Presentation</vt:lpstr>
      <vt:lpstr>Week02.Yourturn2.Iffy (PartB)</vt:lpstr>
      <vt:lpstr>PowerPoint Presentation</vt:lpstr>
      <vt:lpstr>At most, only one code block will run</vt:lpstr>
      <vt:lpstr>PowerPoint Presentation</vt:lpstr>
      <vt:lpstr>PowerPoint Presentation</vt:lpstr>
      <vt:lpstr> Adding the else</vt:lpstr>
      <vt:lpstr>If / Else if / Else</vt:lpstr>
      <vt:lpstr>If / Else if / Else</vt:lpstr>
      <vt:lpstr>Week02.Yourturn2.Iffy (PartC)</vt:lpstr>
      <vt:lpstr>Evaluating multiple boolean expressions</vt:lpstr>
      <vt:lpstr>Multiple condition ifs</vt:lpstr>
      <vt:lpstr>Let’s try a couple</vt:lpstr>
      <vt:lpstr>Nested If Statements – Just follow the rules…</vt:lpstr>
      <vt:lpstr>Scope within if statements</vt:lpstr>
      <vt:lpstr>Interesting Ifs</vt:lpstr>
      <vt:lpstr>Yourturn3:Easy, KindaHard, Hard, Yikes (If you dare!) Also, yourturn4 (let’s do it the easy one together!)</vt:lpstr>
      <vt:lpstr>PowerPoint Presentation</vt:lpstr>
      <vt:lpstr>A shorter if/else (ternary operator)</vt:lpstr>
      <vt:lpstr>Looping</vt:lpstr>
      <vt:lpstr>3 Basic Programming Constructs</vt:lpstr>
      <vt:lpstr>Why loops are important!</vt:lpstr>
      <vt:lpstr>Think about this…</vt:lpstr>
      <vt:lpstr>Let’s get Loopy!  </vt:lpstr>
      <vt:lpstr>Let’s get loopy!</vt:lpstr>
      <vt:lpstr>While loops</vt:lpstr>
      <vt:lpstr>PowerPoint Presentation</vt:lpstr>
      <vt:lpstr>Anatomy of a while loop</vt:lpstr>
      <vt:lpstr>What Prints?</vt:lpstr>
      <vt:lpstr>What Prints?</vt:lpstr>
      <vt:lpstr>WhatPrints debug style!</vt:lpstr>
      <vt:lpstr>Wouldn’t it have been nice to know loops when you were younger???</vt:lpstr>
      <vt:lpstr>The Do While (Do Until) Loop – The While loops lazy cousin</vt:lpstr>
      <vt:lpstr>Do-while loops!</vt:lpstr>
      <vt:lpstr>for loops</vt:lpstr>
      <vt:lpstr>YMWP (Yet more What Prints)</vt:lpstr>
      <vt:lpstr>Were we right about what prints?</vt:lpstr>
      <vt:lpstr>Sentinel Loops</vt:lpstr>
      <vt:lpstr>Week02.yourturn4.Start</vt:lpstr>
      <vt:lpstr>Break, and continue</vt:lpstr>
      <vt:lpstr>Week02.yourturn5.LogicPractice</vt:lpstr>
      <vt:lpstr>Yourturnforsupersmartypants Parts a &amp; b</vt:lpstr>
      <vt:lpstr>Yourturnforsupersmartypants Parts a &amp; 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 Smith</dc:creator>
  <cp:lastModifiedBy>Carlos Rebelo</cp:lastModifiedBy>
  <cp:revision>242</cp:revision>
  <cp:lastPrinted>2022-10-25T16:19:24Z</cp:lastPrinted>
  <dcterms:created xsi:type="dcterms:W3CDTF">2021-03-09T13:58:10Z</dcterms:created>
  <dcterms:modified xsi:type="dcterms:W3CDTF">2024-02-15T23:48:27Z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0x0101006F97C022B717B146BA0446DF4C6D9077</vt:lpwstr>
  </property>
</Properties>
</file>